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61" r:id="rId3"/>
    <p:sldId id="260" r:id="rId4"/>
    <p:sldId id="262" r:id="rId5"/>
    <p:sldId id="264" r:id="rId6"/>
    <p:sldId id="265" r:id="rId7"/>
    <p:sldId id="266" r:id="rId8"/>
    <p:sldId id="267" r:id="rId9"/>
    <p:sldId id="268" r:id="rId10"/>
    <p:sldId id="269" r:id="rId11"/>
    <p:sldId id="263" r:id="rId12"/>
    <p:sldId id="287" r:id="rId13"/>
    <p:sldId id="284" r:id="rId14"/>
    <p:sldId id="282" r:id="rId15"/>
    <p:sldId id="283" r:id="rId16"/>
    <p:sldId id="285" r:id="rId17"/>
    <p:sldId id="271" r:id="rId18"/>
    <p:sldId id="272" r:id="rId19"/>
    <p:sldId id="258"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3ADCE-4553-634E-8899-58DEA8214259}" v="42" dt="2023-03-01T20:47: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8"/>
    <p:restoredTop sz="69796"/>
  </p:normalViewPr>
  <p:slideViewPr>
    <p:cSldViewPr snapToGrid="0">
      <p:cViewPr varScale="1">
        <p:scale>
          <a:sx n="78" d="100"/>
          <a:sy n="78" d="100"/>
        </p:scale>
        <p:origin x="16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F8DF-B0F1-8E42-9B24-A54C87713909}"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D8E-FC08-624E-A1D0-FB6DD3BB6DD3}" type="slidenum">
              <a:rPr lang="en-US" smtClean="0"/>
              <a:t>‹#›</a:t>
            </a:fld>
            <a:endParaRPr lang="en-US"/>
          </a:p>
        </p:txBody>
      </p:sp>
    </p:spTree>
    <p:extLst>
      <p:ext uri="{BB962C8B-B14F-4D97-AF65-F5344CB8AC3E}">
        <p14:creationId xmlns:p14="http://schemas.microsoft.com/office/powerpoint/2010/main" val="27269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counseling.org/2019/05/remembering-martin-buber-and-the-i-thou-in-counsel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a:t>
            </a:fld>
            <a:endParaRPr lang="en-US"/>
          </a:p>
        </p:txBody>
      </p:sp>
    </p:spTree>
    <p:extLst>
      <p:ext uri="{BB962C8B-B14F-4D97-AF65-F5344CB8AC3E}">
        <p14:creationId xmlns:p14="http://schemas.microsoft.com/office/powerpoint/2010/main" val="37637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The second commandment is to love your </a:t>
            </a:r>
            <a:r>
              <a:rPr lang="en-US" sz="1800" noProof="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0070C0"/>
                </a:solidFill>
                <a:effectLst/>
                <a:latin typeface="Avenir Next" panose="020B0503020202020204" pitchFamily="34" charset="0"/>
                <a:ea typeface="Calibri" panose="020F0502020204030204" pitchFamily="34" charset="0"/>
                <a:cs typeface="Calibri" panose="020F0502020204030204" pitchFamily="34" charset="0"/>
              </a:rPr>
              <a:t> as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gn="l">
              <a:spcBef>
                <a:spcPts val="0"/>
              </a:spcBef>
              <a:spcAft>
                <a:spcPts val="0"/>
              </a:spcAft>
              <a:buFontTx/>
              <a:buNone/>
            </a:pPr>
            <a:r>
              <a:rPr lang="en-ZA" sz="1800" b="1"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LOVE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Jesus quotes from Leviticus 19:18 when he continues speaking to the scribe (Mark 12:31).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Surprisingly, He says the second commandment is like the first. What does He mean? The clue is in</a:t>
            </a:r>
            <a:r>
              <a:rPr lang="en-ZA" sz="1800" u="none"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the last phrase, “as yourself,” which we will look at first.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Awareness of yourself and your relationship with God are intricately related. Someone once said: </a:t>
            </a: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“You can only love God and your </a:t>
            </a:r>
            <a:r>
              <a:rPr lang="en-US" sz="1800" noProof="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as much as you accept and love yourself!” If we are to obey the second commandment, we must grasp the importance of loving ourselves, acknowledging our value, developing our emotional maturity, and cultivating a close relationship with God.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10</a:t>
            </a:fld>
            <a:endParaRPr lang="en-US"/>
          </a:p>
        </p:txBody>
      </p:sp>
    </p:spTree>
    <p:extLst>
      <p:ext uri="{BB962C8B-B14F-4D97-AF65-F5344CB8AC3E}">
        <p14:creationId xmlns:p14="http://schemas.microsoft.com/office/powerpoint/2010/main" val="85101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11</a:t>
            </a:fld>
            <a:endParaRPr lang="en-US"/>
          </a:p>
        </p:txBody>
      </p:sp>
    </p:spTree>
    <p:extLst>
      <p:ext uri="{BB962C8B-B14F-4D97-AF65-F5344CB8AC3E}">
        <p14:creationId xmlns:p14="http://schemas.microsoft.com/office/powerpoint/2010/main" val="280569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b="1" cap="small" dirty="0">
                <a:solidFill>
                  <a:srgbClr val="212225"/>
                </a:solidFill>
                <a:effectLst/>
                <a:latin typeface="Avenir Next" panose="020B0503020202020204" pitchFamily="34" charset="0"/>
                <a:ea typeface="Calibri" panose="020F0502020204030204" pitchFamily="34" charset="0"/>
                <a:cs typeface="Calibri (Body)"/>
              </a:rPr>
              <a:t>Five elements needed to love yourself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ZA" sz="1800" b="1"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Love yourself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It is vital to love ourselves in order to fully love others.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Unfortunately, many Christians think that loving oneself is a sin, a selfish act. But Jesus Himself commands us to love our </a:t>
            </a:r>
            <a:r>
              <a:rPr lang="en-US" sz="1800" noProof="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as we love ourselves.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Paul instructs husbands to love their wives as their own bodies (Ephesians 5:28).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To love others, we must be able to love ourselves just </a:t>
            </a:r>
            <a:r>
              <a:rPr lang="en-ZA" sz="1800" u="none" dirty="0">
                <a:solidFill>
                  <a:srgbClr val="7030A0"/>
                </a:solidFill>
                <a:effectLst/>
                <a:latin typeface="Avenir Next" panose="020B0503020202020204" pitchFamily="34" charset="0"/>
                <a:ea typeface="Calibri" panose="020F0502020204030204" pitchFamily="34" charset="0"/>
                <a:cs typeface="Calibri" panose="020F0502020204030204" pitchFamily="34" charset="0"/>
              </a:rPr>
              <a:t>as we are, </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unique beings created by God. He wants us to celebrate our uniqueness.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It is difficult for us to love God with all our heart, soul, mind, and strength if we do not understand and acknowledge how much He values us. He sincerely wants us to understand we are worth everything to Him. If we do not consider ourselves as wonderful beings created by God for His good pleasure, we will not recognize the depth of love God has for us.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If we cannot acknowledge our own value in God’s sight, it is difficult to acknowledge the great value of others. Yet we are called to consider others as more important than ourselves (Philippians 2:3) and lay down ourselves for our brothers and sisters (1 John 3:16). Scazzero reminds us that “we should be aware that we need a ‘self’ to lay down.”</a:t>
            </a:r>
            <a:r>
              <a:rPr lang="en-ZA" sz="1800" baseline="300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9</a:t>
            </a:r>
            <a:r>
              <a:rPr lang="en-ZA" sz="1800" dirty="0">
                <a:solidFill>
                  <a:srgbClr val="212225"/>
                </a:solidFill>
                <a:effectLst/>
                <a:latin typeface="Avenir Next" panose="020B0503020202020204" pitchFamily="34" charset="0"/>
                <a:ea typeface="Calibri" panose="020F0502020204030204" pitchFamily="34" charset="0"/>
                <a:cs typeface="Calibri" panose="020F0502020204030204" pitchFamily="34" charset="0"/>
              </a:rPr>
              <a:t> We have to take care of that self. This is not a selfish act. It is a matter of being good stewards of the life we have been given. In this way we will be able to care for others and love them as well as we do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ZA" sz="1800" dirty="0">
              <a:solidFill>
                <a:srgbClr val="212225"/>
              </a:solidFill>
              <a:effectLst/>
              <a:latin typeface="Avenir Next" panose="020B0503020202020204" pitchFamily="34" charset="0"/>
              <a:cs typeface="Calibri" panose="020F0502020204030204" pitchFamily="34" charset="0"/>
            </a:endParaRPr>
          </a:p>
          <a:p>
            <a:pPr marL="0" marR="0">
              <a:spcBef>
                <a:spcPts val="0"/>
              </a:spcBef>
              <a:spcAft>
                <a:spcPts val="0"/>
              </a:spcAft>
            </a:pPr>
            <a:r>
              <a:rPr lang="en-US" sz="1200" baseline="30000" dirty="0">
                <a:effectLst/>
                <a:latin typeface="Calibri" panose="020F0502020204030204" pitchFamily="34" charset="0"/>
                <a:ea typeface="Calibri" panose="020F0502020204030204" pitchFamily="34" charset="0"/>
              </a:rPr>
              <a:t>9</a:t>
            </a:r>
            <a:r>
              <a:rPr lang="en-US" sz="1200" dirty="0">
                <a:effectLst/>
                <a:latin typeface="Calibri" panose="020F0502020204030204" pitchFamily="34" charset="0"/>
                <a:ea typeface="Calibri" panose="020F0502020204030204" pitchFamily="34" charset="0"/>
              </a:rPr>
              <a:t> Scazzero, </a:t>
            </a:r>
            <a:r>
              <a:rPr lang="en-US" sz="1200" i="1" dirty="0">
                <a:effectLst/>
                <a:latin typeface="Calibri" panose="020F0502020204030204" pitchFamily="34" charset="0"/>
                <a:ea typeface="Calibri" panose="020F0502020204030204" pitchFamily="34" charset="0"/>
              </a:rPr>
              <a:t>Emotionally Healthy Spirituality,</a:t>
            </a:r>
            <a:r>
              <a:rPr lang="en-US" sz="1200" dirty="0">
                <a:effectLst/>
                <a:latin typeface="Calibri" panose="020F0502020204030204" pitchFamily="34" charset="0"/>
                <a:ea typeface="Calibri" panose="020F0502020204030204" pitchFamily="34" charset="0"/>
              </a:rPr>
              <a:t> 35.</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12</a:t>
            </a:fld>
            <a:endParaRPr lang="en-US"/>
          </a:p>
        </p:txBody>
      </p:sp>
    </p:spTree>
    <p:extLst>
      <p:ext uri="{BB962C8B-B14F-4D97-AF65-F5344CB8AC3E}">
        <p14:creationId xmlns:p14="http://schemas.microsoft.com/office/powerpoint/2010/main" val="68287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212225"/>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2"/>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Recognize your false 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Individuals may strive to live according to their authentic self, but at the same time they may struggle with the need to use their false self in pleasing others and getting along or to get what they need to survive.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Donald Winnicott’s developmental schema refers to the false self as “certain types of false personalities that develop as the result of early and repeated environmental failure, with the result that the true self-potential is not realized, but hidden. This idea is fully presented in ‘The theory of infant-parent relationship’ (Winnicott, 1965c).</a:t>
            </a:r>
            <a:r>
              <a:rPr lang="en-ZA" sz="1800" i="1"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Winnicott explains that this delusionary self-creation process starts early in our childhood.</a:t>
            </a:r>
            <a:r>
              <a:rPr lang="en-ZA"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10</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Children often need to respond abnormally to fulfil the demands of their parents, feeling they must conform in order to be loved and tolerated. This attitude continues in their relationships with educational systems, careers, and religious practices.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To some extent we all cultivate a false self, but many of us are not aware of it.</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11</a:t>
            </a:r>
            <a:r>
              <a:rPr lang="en-ZA" sz="1800" dirty="0">
                <a:effectLst/>
                <a:latin typeface="Avenir Next" panose="020B0503020202020204" pitchFamily="34" charset="0"/>
                <a:ea typeface="Calibri" panose="020F0502020204030204" pitchFamily="34" charset="0"/>
                <a:cs typeface="Calibri" panose="020F0502020204030204" pitchFamily="34" charset="0"/>
              </a:rPr>
              <a:t> It is natural for us to conform to the expectations of people around us, but we can begin wearing a mask, not only for others, for God and ourselves.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cs typeface="Calibri" panose="020F0502020204030204" pitchFamily="34" charset="0"/>
              </a:rPr>
              <a:t>10</a:t>
            </a:r>
            <a:r>
              <a:rPr lang="en-ZA" sz="1800" dirty="0">
                <a:effectLst/>
                <a:latin typeface="Calibri" panose="020F0502020204030204" pitchFamily="34" charset="0"/>
                <a:ea typeface="Calibri" panose="020F0502020204030204" pitchFamily="34" charset="0"/>
                <a:cs typeface="Calibri" panose="020F0502020204030204" pitchFamily="34" charset="0"/>
              </a:rPr>
              <a:t> Jennifer Johns, “False Self,” </a:t>
            </a:r>
            <a:r>
              <a:rPr lang="en-US" sz="1800" noProof="0" dirty="0">
                <a:effectLst/>
                <a:latin typeface="Calibri" panose="020F0502020204030204" pitchFamily="34" charset="0"/>
                <a:ea typeface="Calibri" panose="020F0502020204030204" pitchFamily="34" charset="0"/>
                <a:cs typeface="Calibri" panose="020F0502020204030204" pitchFamily="34" charset="0"/>
              </a:rPr>
              <a:t>Encyclopedia</a:t>
            </a:r>
            <a:r>
              <a:rPr lang="en-ZA" sz="1800" dirty="0">
                <a:effectLst/>
                <a:latin typeface="Calibri" panose="020F0502020204030204" pitchFamily="34" charset="0"/>
                <a:ea typeface="Calibri" panose="020F0502020204030204" pitchFamily="34" charset="0"/>
                <a:cs typeface="Calibri" panose="020F0502020204030204" pitchFamily="34" charset="0"/>
              </a:rPr>
              <a:t>.Com</a:t>
            </a:r>
            <a:r>
              <a:rPr lang="en-Z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13</a:t>
            </a:fld>
            <a:endParaRPr lang="en-US"/>
          </a:p>
        </p:txBody>
      </p:sp>
    </p:spTree>
    <p:extLst>
      <p:ext uri="{BB962C8B-B14F-4D97-AF65-F5344CB8AC3E}">
        <p14:creationId xmlns:p14="http://schemas.microsoft.com/office/powerpoint/2010/main" val="64303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3"/>
            </a:pPr>
            <a:r>
              <a:rPr lang="en-ZA" sz="1800" b="1" dirty="0">
                <a:effectLst/>
                <a:latin typeface="Avenir Next" panose="020B0503020202020204" pitchFamily="34" charset="0"/>
                <a:ea typeface="Calibri" panose="020F0502020204030204" pitchFamily="34" charset="0"/>
                <a:cs typeface="Calibri" panose="020F0502020204030204" pitchFamily="34" charset="0"/>
              </a:rPr>
              <a:t>Get rid of your false 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Allowing God to take control over us can help us to get rid of false selves. Robert Mulholland says in his book, </a:t>
            </a:r>
            <a:r>
              <a:rPr lang="en-US" sz="1800" i="1" dirty="0">
                <a:effectLst/>
                <a:latin typeface="Avenir Next" panose="020B0503020202020204" pitchFamily="34" charset="0"/>
                <a:ea typeface="Calibri" panose="020F0502020204030204" pitchFamily="34" charset="0"/>
                <a:cs typeface="Calibri" panose="020F0502020204030204" pitchFamily="34" charset="0"/>
              </a:rPr>
              <a:t>The Deeper Journey: The Spirituality of Discovering Your True Self,</a:t>
            </a:r>
            <a:r>
              <a:rPr lang="en-ZA" sz="1800" dirty="0">
                <a:effectLst/>
                <a:latin typeface="Avenir Next" panose="020B0503020202020204" pitchFamily="34" charset="0"/>
                <a:ea typeface="Calibri" panose="020F0502020204030204" pitchFamily="34" charset="0"/>
                <a:cs typeface="Calibri" panose="020F0502020204030204" pitchFamily="34" charset="0"/>
              </a:rPr>
              <a:t> “The temptation to take over God’s role in our life is the essence of the false self. The false self is a self that in some way is playing god in its life and in its world.”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12</a:t>
            </a: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 false self is also like being locked in a cell that we and our societies have created. It is as if we personally locked ourselves in to avoid shame, pain, and embarrassment. Alternatively, we form ourselves into someone else and conform to people around us. When we feel locked in the cell, we sometimes we stop taking risks with people. We stop loving others, fearing they will not love us back. We stop going to others for support, fearing they will refuse to help us. We stop saying what we think because someone has used our words to hurt or condemn us. We isolate ourselves from others. Or, our false self sometimes pushes us to tell lies to get what we want, to pretend to be someone we are not, to conform to the varied situations in which we must perform.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Mulholland refers to these attitudes developed from the false self as fear, self-protection, possessiveness, manipulation, self-destructive tendencies, self-promotion, self-indulgence, and a need to distinguish ourselves from others.</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13</a:t>
            </a: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These attitudes develop into bad traits of character, but they can disappear if we take them to Jesus. The Bible says in 1 John 1:9 “If we confess our sins, He is faithful and just and will forgive us our sins and purify us from all unrighteousness.” Mulholland comments on this verse: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God’s purpose for us was not simply to forgive sins but to transform our false self—to cleanse all its unrighteousness, to make us righteous, to restore us to our true self in a loving relationship with God and in being Christlike in the world. … It is only when we are in a close relationship with God that we will discover our true selves, find our own identity, find a greater love for others, and be transformed.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14</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He also adds that “we are created to experience our true life, our genuine identity, our deepest meaning, our fullest purpose, our ultimate value in an intimate, loving union with God at the core of our being.”</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15</a:t>
            </a:r>
            <a:r>
              <a:rPr lang="en-ZA" sz="1800" dirty="0">
                <a:effectLst/>
                <a:latin typeface="Avenir Next" panose="020B0503020202020204" pitchFamily="34" charset="0"/>
                <a:ea typeface="Calibri" panose="020F0502020204030204" pitchFamily="34" charset="0"/>
                <a:cs typeface="Calibri" panose="020F0502020204030204" pitchFamily="34" charset="0"/>
              </a:rPr>
              <a:t> We need to be living constantly in the presence of God to live a genuine lives.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Paul writes to the apostolic church in Colossae,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Your life is now hidden with Christ in God” </a:t>
            </a:r>
            <a:r>
              <a:rPr lang="en-ZA" sz="1800" dirty="0">
                <a:effectLst/>
                <a:latin typeface="Avenir Next" panose="020B0503020202020204" pitchFamily="34" charset="0"/>
                <a:ea typeface="Calibri" panose="020F0502020204030204" pitchFamily="34" charset="0"/>
                <a:cs typeface="Calibri" panose="020F0502020204030204" pitchFamily="34" charset="0"/>
              </a:rPr>
              <a:t>(Colossians 3:3). As Jesus’s life was hidden in God when He was on earth, Paul indicates that our lives are hidden in Jesus. This does not mean hiding our authentic self from God and others nor creating a false self. “We become autonomous, self-referenced beings who have abandoned </a:t>
            </a:r>
            <a:r>
              <a:rPr lang="en-US" sz="1800" noProof="0" dirty="0">
                <a:effectLst/>
                <a:latin typeface="Avenir Next" panose="020B0503020202020204" pitchFamily="34" charset="0"/>
                <a:ea typeface="Calibri" panose="020F0502020204030204" pitchFamily="34" charset="0"/>
                <a:cs typeface="Calibri" panose="020F0502020204030204" pitchFamily="34" charset="0"/>
              </a:rPr>
              <a:t>the center</a:t>
            </a:r>
            <a:r>
              <a:rPr lang="en-ZA" sz="1800" dirty="0">
                <a:effectLst/>
                <a:latin typeface="Avenir Next" panose="020B0503020202020204" pitchFamily="34" charset="0"/>
                <a:ea typeface="Calibri" panose="020F0502020204030204" pitchFamily="34" charset="0"/>
                <a:cs typeface="Calibri" panose="020F0502020204030204" pitchFamily="34" charset="0"/>
              </a:rPr>
              <a:t> of our true identity in God. We objectify or identify ourselves apart from God.”</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16</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4"/>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your true 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only when we have this close relationship with Jesus that we can live our true selves. Remember, God has created us and shaped us internally with a unique personality, unique thoughts and dreams, unique temperaments, spiritual gifts and talents, and with our own unique feelings and desires. These things make up the authentic self. We are made beautifully by a loving God. If we draw close to Him every day, He will help us live a blossoming life by using all our potential. However, more often than we would like to admit, we don’t celebrate our uniqueness like David did when he declared that he was wonderfully made. We have insecurities and too often focus on our flaws and imperfections rather than on our beautiful authentic selves.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5"/>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emotionally healthy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past is more connected to our present than we realize. Most of us have experienced trauma that left us with emotional baggage, which does not allow </a:t>
            </a: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us to live freely. We may avoid dealing with sadness, anger, grief, or fear, and even small events can trigger these emotions, opening past wounds. We can find ourselves living emotionally unhealthy.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This is when we remember the words of Paul, </a:t>
            </a:r>
            <a:r>
              <a:rPr lang="en-ZA" sz="1800" dirty="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1800" dirty="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(Galatians 5:1). The Holy Spirit has been sent to empower us to break free from our burdens.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Always bear in mind that you were created in love and with joy by a joyful God who loves you. You are created to be loving and joyful, to be capable of giving and receiving love, and to exercise your humanity, and unique, God-given gifts without fear of rejection.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11</a:t>
            </a:r>
            <a:r>
              <a:rPr lang="en-ZA" sz="1800" dirty="0">
                <a:effectLst/>
                <a:latin typeface="Calibri" panose="020F0502020204030204" pitchFamily="34" charset="0"/>
                <a:ea typeface="Calibri" panose="020F0502020204030204" pitchFamily="34" charset="0"/>
              </a:rPr>
              <a:t> D.W. </a:t>
            </a:r>
            <a:r>
              <a:rPr lang="en-US" sz="1800" dirty="0">
                <a:effectLst/>
                <a:latin typeface="Calibri" panose="020F0502020204030204" pitchFamily="34" charset="0"/>
                <a:ea typeface="Calibri" panose="020F0502020204030204" pitchFamily="34" charset="0"/>
                <a:cs typeface="Calibri" panose="020F0502020204030204" pitchFamily="34" charset="0"/>
              </a:rPr>
              <a:t>Winnicott, </a:t>
            </a:r>
            <a:r>
              <a:rPr lang="en-US" sz="1800" i="1" dirty="0">
                <a:effectLst/>
                <a:latin typeface="Calibri" panose="020F0502020204030204" pitchFamily="34" charset="0"/>
                <a:ea typeface="Calibri" panose="020F0502020204030204" pitchFamily="34" charset="0"/>
                <a:cs typeface="Calibri" panose="020F0502020204030204" pitchFamily="34" charset="0"/>
              </a:rPr>
              <a:t>The Maturational Processes and the Facilitating</a:t>
            </a:r>
            <a:r>
              <a:rPr lang="en-ZA" sz="1800" u="sng" dirty="0">
                <a:solidFill>
                  <a:srgbClr val="0000FF"/>
                </a:solidFill>
                <a:effectLst/>
                <a:latin typeface="Calibri" panose="020F0502020204030204" pitchFamily="34" charset="0"/>
                <a:ea typeface="Calibri" panose="020F0502020204030204" pitchFamily="34" charset="0"/>
              </a:rPr>
              <a:t>.</a:t>
            </a:r>
            <a:r>
              <a:rPr lang="en-ZA" sz="1800" dirty="0">
                <a:effectLst/>
                <a:latin typeface="Calibri" panose="020F0502020204030204" pitchFamily="34" charset="0"/>
                <a:ea typeface="Calibri" panose="020F0502020204030204" pitchFamily="34" charset="0"/>
              </a:rPr>
              <a:t> Comments and ideas in this seminar are taken from this reading. Additional articles by and about Winnicott’s true and false self were also consulted: D.W. Winnicott, “The True and False Self,” </a:t>
            </a:r>
            <a:r>
              <a:rPr lang="en-US" sz="1800" u="sng" dirty="0">
                <a:solidFill>
                  <a:srgbClr val="000000"/>
                </a:solidFill>
                <a:effectLst/>
                <a:latin typeface="Calibri" panose="020F0502020204030204" pitchFamily="34" charset="0"/>
                <a:ea typeface="Calibri" panose="020F0502020204030204" pitchFamily="34" charset="0"/>
              </a:rPr>
              <a:t>a</a:t>
            </a:r>
            <a:r>
              <a:rPr lang="en-US" sz="1800" dirty="0">
                <a:solidFill>
                  <a:srgbClr val="000000"/>
                </a:solidFill>
                <a:effectLst/>
                <a:latin typeface="Calibri" panose="020F0502020204030204" pitchFamily="34" charset="0"/>
                <a:ea typeface="Calibri" panose="020F0502020204030204" pitchFamily="34" charset="0"/>
              </a:rPr>
              <a:t>nd Danielle Trudeau, “Dr. D.W. Winnicott: The True and False Self,”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12</a:t>
            </a:r>
            <a:r>
              <a:rPr lang="en-ZA" sz="1800" dirty="0">
                <a:effectLst/>
                <a:latin typeface="Calibri" panose="020F0502020204030204" pitchFamily="34" charset="0"/>
                <a:ea typeface="Calibri" panose="020F0502020204030204" pitchFamily="34" charset="0"/>
              </a:rPr>
              <a:t> M. Robert Mulholland, Jr, </a:t>
            </a:r>
            <a:r>
              <a:rPr lang="en-US" sz="1800" i="1" dirty="0">
                <a:effectLst/>
                <a:latin typeface="Calibri" panose="020F0502020204030204" pitchFamily="34" charset="0"/>
                <a:ea typeface="Calibri" panose="020F0502020204030204" pitchFamily="34" charset="0"/>
              </a:rPr>
              <a:t>The Deeper Journey,</a:t>
            </a:r>
            <a:r>
              <a:rPr lang="en-US" sz="1800" dirty="0">
                <a:effectLst/>
                <a:latin typeface="Calibri" panose="020F0502020204030204" pitchFamily="34" charset="0"/>
                <a:ea typeface="Calibri" panose="020F0502020204030204" pitchFamily="34" charset="0"/>
              </a:rPr>
              <a:t> 24.</a:t>
            </a: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13</a:t>
            </a:r>
            <a:r>
              <a:rPr lang="en-ZA" sz="1800" dirty="0">
                <a:effectLst/>
                <a:latin typeface="Calibri" panose="020F0502020204030204" pitchFamily="34" charset="0"/>
                <a:ea typeface="Calibri" panose="020F0502020204030204" pitchFamily="34" charset="0"/>
              </a:rPr>
              <a:t> Ibid., </a:t>
            </a:r>
            <a:r>
              <a:rPr lang="en-US" sz="1800" dirty="0">
                <a:effectLst/>
                <a:latin typeface="Calibri" panose="020F0502020204030204" pitchFamily="34" charset="0"/>
                <a:ea typeface="Calibri" panose="020F0502020204030204" pitchFamily="34" charset="0"/>
              </a:rPr>
              <a:t>chapters 2 and 3.</a:t>
            </a: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14</a:t>
            </a:r>
            <a:r>
              <a:rPr lang="en-ZA" sz="1800" dirty="0">
                <a:effectLst/>
                <a:latin typeface="Calibri" panose="020F0502020204030204" pitchFamily="34" charset="0"/>
                <a:ea typeface="Calibri" panose="020F0502020204030204" pitchFamily="34" charset="0"/>
              </a:rPr>
              <a:t> Ibid.,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dirty="0">
                <a:effectLst/>
                <a:latin typeface="Calibri" panose="020F0502020204030204" pitchFamily="34" charset="0"/>
                <a:ea typeface="Calibri" panose="020F0502020204030204" pitchFamily="34" charset="0"/>
              </a:rPr>
              <a:t>15</a:t>
            </a:r>
            <a:r>
              <a:rPr lang="en-US" sz="1800" dirty="0">
                <a:effectLst/>
                <a:latin typeface="Calibri" panose="020F0502020204030204" pitchFamily="34" charset="0"/>
                <a:ea typeface="Calibri" panose="020F0502020204030204" pitchFamily="34" charset="0"/>
              </a:rPr>
              <a:t> Ibid., 31.</a:t>
            </a:r>
          </a:p>
          <a:p>
            <a:pPr marL="0" marR="0">
              <a:spcBef>
                <a:spcPts val="0"/>
              </a:spcBef>
              <a:spcAft>
                <a:spcPts val="0"/>
              </a:spcAft>
            </a:pPr>
            <a:r>
              <a:rPr lang="en-US" sz="1800" baseline="30000" dirty="0">
                <a:effectLst/>
                <a:latin typeface="Calibri" panose="020F0502020204030204" pitchFamily="34" charset="0"/>
                <a:ea typeface="Calibri" panose="020F0502020204030204" pitchFamily="34" charset="0"/>
              </a:rPr>
              <a:t>16</a:t>
            </a:r>
            <a:r>
              <a:rPr lang="en-US" sz="1800" dirty="0">
                <a:effectLst/>
                <a:latin typeface="Calibri" panose="020F0502020204030204" pitchFamily="34" charset="0"/>
                <a:ea typeface="Calibri" panose="020F0502020204030204" pitchFamily="34" charset="0"/>
              </a:rPr>
              <a:t> Ibid., 32.</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14</a:t>
            </a:fld>
            <a:endParaRPr lang="en-US"/>
          </a:p>
        </p:txBody>
      </p:sp>
    </p:spTree>
    <p:extLst>
      <p:ext uri="{BB962C8B-B14F-4D97-AF65-F5344CB8AC3E}">
        <p14:creationId xmlns:p14="http://schemas.microsoft.com/office/powerpoint/2010/main" val="172077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4"/>
            </a:pPr>
            <a:r>
              <a:rPr lang="en-ZA" sz="1800" b="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your true self</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only when we have this close relationship with Jesus that we can live our true selves. Remember, God has created us and shaped us internally with a unique personality, unique thoughts and dreams, unique temperaments, spiritual gifts and talents, and with our own unique feelings and desires. These things make up the authentic self. We are made beautifully by a loving God. If we draw close to Him every day, He will help us live a blossoming life by using all our potential. However, more often than we would like to admit, we don’t celebrate our uniqueness like David did when he declared that he was wonderfully made. We have insecurities and too often focus on our flaws and imperfections rather than on our beautiful authentic selves.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15</a:t>
            </a:fld>
            <a:endParaRPr lang="en-US"/>
          </a:p>
        </p:txBody>
      </p:sp>
    </p:spTree>
    <p:extLst>
      <p:ext uri="{BB962C8B-B14F-4D97-AF65-F5344CB8AC3E}">
        <p14:creationId xmlns:p14="http://schemas.microsoft.com/office/powerpoint/2010/main" val="52774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5"/>
            </a:pPr>
            <a:r>
              <a:rPr lang="en-ZA" sz="1800" b="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emotionally healthy</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past is more connected to our present than we realize. Most of us have experienced trauma that left us with emotional baggage, which does not allow </a:t>
            </a: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us to live freely. We may avoid dealing with sadness, anger, grief, or fear, and even small events can trigger these emotions, opening past wounds. We can find ourselves living emotionally unhealthy.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This is when we remember the words of Paul, </a:t>
            </a:r>
            <a:r>
              <a:rPr lang="en-ZA" sz="180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1800">
                <a:solidFill>
                  <a:srgbClr val="000000"/>
                </a:solidFill>
                <a:effectLst/>
                <a:highlight>
                  <a:srgbClr val="FFFFFF"/>
                </a:highlight>
                <a:latin typeface="Avenir Next" panose="020B0503020202020204" pitchFamily="34" charset="0"/>
                <a:ea typeface="Charter" panose="02040503050506020203" pitchFamily="18" charset="0"/>
                <a:cs typeface="Calibri" panose="020F0502020204030204" pitchFamily="34" charset="0"/>
              </a:rPr>
              <a:t>”</a:t>
            </a:r>
            <a:r>
              <a:rPr lang="en-ZA" sz="180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(Galatians 5:1). The Holy Spirit has been sent to empower us to break free from our burdens.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Always bear in mind that you were created in love and with joy by a joyful God who loves you. You are created to be loving and joyful, to be capable of giving and receiving love, and to exercise your humanity, and unique, God-given gifts without fear of rejection.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F111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16</a:t>
            </a:fld>
            <a:endParaRPr lang="en-US"/>
          </a:p>
        </p:txBody>
      </p:sp>
    </p:spTree>
    <p:extLst>
      <p:ext uri="{BB962C8B-B14F-4D97-AF65-F5344CB8AC3E}">
        <p14:creationId xmlns:p14="http://schemas.microsoft.com/office/powerpoint/2010/main" val="9967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cap="small" dirty="0">
                <a:solidFill>
                  <a:srgbClr val="0F1111"/>
                </a:solidFill>
                <a:effectLst/>
                <a:latin typeface="Avenir Next" panose="020B0503020202020204" pitchFamily="34" charset="0"/>
                <a:ea typeface="Calibri" panose="020F0502020204030204" pitchFamily="34" charset="0"/>
                <a:cs typeface="Calibri (Body)"/>
              </a:rPr>
              <a:t>Six Factors That Contribute to Living Emotionally Healthy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cap="small" dirty="0">
                <a:solidFill>
                  <a:srgbClr val="0F1111"/>
                </a:solidFill>
                <a:effectLst/>
                <a:latin typeface="Avenir Next" panose="020B0503020202020204" pitchFamily="34" charset="0"/>
                <a:ea typeface="Calibri" panose="020F0502020204030204" pitchFamily="34" charset="0"/>
                <a:cs typeface="Calibri (Body)"/>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1800"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Listen to your interior in silence; wait upon the Lord.</a:t>
            </a:r>
            <a:r>
              <a:rPr lang="en-US" sz="1800" b="1"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Many distractions in this world keep us from listening to our feelings, likes, and dislikes. Parker Palmer discusses in his book, </a:t>
            </a:r>
            <a:r>
              <a:rPr lang="en-US" sz="1800" i="1"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 Hidden Wholeness,</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how we always have people who want to fix, save, advise, and set us straight in becoming what they would like us to be.</a:t>
            </a:r>
            <a:r>
              <a:rPr lang="en-US"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17</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Every day when you get up, put your life into Christ’s hands and ask Him to help you be your true self, to hear His voice guiding you, and not to be influenced negatively by your surroundings. Pray and listen to Him in silence. </a:t>
            </a:r>
            <a:r>
              <a:rPr lang="en-US"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David writes, “</a:t>
            </a:r>
            <a:r>
              <a:rPr lang="en-US"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My soul, wait in silence for God only, For my hope is from Him. </a:t>
            </a:r>
            <a:r>
              <a:rPr lang="en-US" sz="1800" dirty="0">
                <a:solidFill>
                  <a:srgbClr val="111111"/>
                </a:solidFill>
                <a:effectLst/>
                <a:latin typeface="Avenir Next" panose="020B0503020202020204" pitchFamily="34" charset="0"/>
                <a:ea typeface="Calibri" panose="020F0502020204030204" pitchFamily="34" charset="0"/>
                <a:cs typeface="Calibri" panose="020F0502020204030204" pitchFamily="34" charset="0"/>
              </a:rPr>
              <a:t>He only is my rock and my salvation, My stronghold; I shall not be shaken (Psalm 62:5, 6, ESV).</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Sometimes it is hard to find this silent moment because there are countless demands pressing for your attention, the hectic pace of life, the bombardment of commercials, TV, radio, social media, and so forth. </a:t>
            </a:r>
            <a:r>
              <a:rPr lang="en-US" sz="1800" dirty="0">
                <a:solidFill>
                  <a:srgbClr val="0F1111"/>
                </a:solidFill>
                <a:effectLst/>
                <a:latin typeface="Avenir Next" panose="020B0503020202020204" pitchFamily="34" charset="0"/>
                <a:ea typeface="Calibri" panose="020F0502020204030204" pitchFamily="34" charset="0"/>
                <a:cs typeface="Calibri" panose="020F0502020204030204" pitchFamily="34" charset="0"/>
              </a:rPr>
              <a:t>Peter Scazzero explains that silence and solitude are hard to find, but they are “essential for working on our true identity and for being emotionally healthy, as God intends.</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US" sz="1800" baseline="300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18</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Spending more time with God intentionally on a daily basis is necessary for Christ-</a:t>
            </a:r>
            <a:r>
              <a:rPr lang="en-US" sz="1800" noProof="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centered</a:t>
            </a: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lives.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2"/>
            </a:pPr>
            <a:r>
              <a:rPr lang="en-US" sz="1800" u="none"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Be aware of and manage your emotions.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To be healthy emotionally, you need to manage your emotions and your feelings. Becoming aware of the emotions you are experiencing is an important part of learning to forgive yourself and to love yourself. Research has found that identifying and </a:t>
            </a:r>
            <a:r>
              <a:rPr lang="en-US" sz="1800" noProof="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labeling </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your emotions can help reduce the intensity of your feelings.</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19</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This can help you better regulate emotions, including those linked to feelings of guilt and shame.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Dan B. Allender &amp; Tremper Longman III discuss managing your emotions in their book, </a:t>
            </a:r>
            <a:r>
              <a:rPr lang="en-US"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Cry of the Soul.</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Ignoring your emotions is turning back on reality. Listening to our emotions ushers us into reality and reality is where we meet God. They are the cry that gives the heart a voice.…However, we often turn a deaf ear, through emotional denial, distortion, or disengagement. We strain out anything disturbing in order to gain tenuous control of our inner world. We are frightened and ashamed of what leaks into our consciousness. In neglecting our intense emotions, we are false to ourselves and lose a wonderful opportunity to know God. We forget that change comes through brutal honesty and vulnerability before God.</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20</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good to open up to God, to tell Him all the feelings you have, and to ask Him to help you deal with them.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3"/>
            </a:pPr>
            <a:r>
              <a:rPr lang="en-US"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Develop your emotional intelligence.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Daniel Goleman defines five components of emotional intelligence and explains that you can and should develop them.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Identifying your emotions.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Are you happy, sad, angry, afraid , ashamed? Being able to identify your feelings gives you the ability to understand your emotions.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Controlling your emotions.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You need to control your emotions. Ellen White penned, “If the thoughts are wrong the feelings will be wrong, and the thoughts and feelings combined make up the moral character”</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22</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She also wrote, “Few realize that it is a duty to exercise control over the thoughts and imaginations.”</a:t>
            </a:r>
            <a:r>
              <a:rPr lang="en-US"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23</a:t>
            </a:r>
            <a:endParaRPr lang="en-US" sz="1800" baseline="30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Knowing the emotions of others.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To become aware of another’s emotions, ask yourself what their feelings and emotions might be. Make it a priority to understand their behavior and show empathy to them.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Managing relationships.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When you know how you feel and are able to control your emotions and when you can also understand other’s behavior and show empathy to them, you will keep a good relationship with others.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Motivating yourself to achieve goals.</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When you control your emotions and keep a good relationship with others, you will be able to move forward and achieve more</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God Himself feels a wide range of emotions. Listen to the emotion in God’s voice: “How can I hand you over, Israel?... My heart is changed within me; all my compassion is aroused” (Hosea 11:8). God created human beings in His image—with emotions. He has empathy with our feelings, and He is ready and willing to help us control our emotions. </a:t>
            </a:r>
            <a:r>
              <a:rPr lang="en-ZA" sz="1800" u="none" dirty="0">
                <a:solidFill>
                  <a:srgbClr val="7030A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God personally counselled Cain to control his feeling of anger (Genesis 4:5-7), because God wants His children to develop emotional intelligence.</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 his book, </a:t>
            </a:r>
            <a:r>
              <a:rPr lang="en-ZA"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Lost Art of Thinking,</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Neil </a:t>
            </a:r>
            <a:r>
              <a:rPr lang="en-ZA"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Nedley</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states that we cannot easily improve our Intelligence Quotient (IQ), but we can vastly improve our Emotional Quotient (EQ). He goes on to say, “EQ has the ability to step aside from the emotional reaction to an upsetting event and look logically at what really happened.”</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24</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4"/>
            </a:pPr>
            <a:r>
              <a:rPr lang="en-ZA"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Live a transformed life.</a:t>
            </a:r>
            <a:r>
              <a:rPr lang="en-ZA" sz="1800" b="1"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 reveals that very often our true self is not seen by others because we hide our feelings and struggle alone. He says that only 10% is visible to others on the surface and 90% is hidden, unchanged, and unmoved. This part is not even touched by Jesus, yet He is willing and waiting to transform us in the hidden parts. Scazzero compares our lives to the Iceberg Model where only 10% is above the surface. The other 90% of the iceberg lies hidden in layers beneath the surface.</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25</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Past hurts or wounds, hatred, bad childhood, sadness, anger, all kinds of things, are lie buried. Even if we know God and go to church, there is no change in these layers unless we open up and ask God to transform us. God created us in His image (Genesis 1:27) and intends for us to live with our full humanity, not with 90% buried and untouched. Being created in the image of God includes physical, spiritual, emotional, intellectual, and social dimensions. </a:t>
            </a: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Ignoring any aspect of our being always ends with destructive consequences in our relationship with God, with others, and with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Jesus seeks to transform </a:t>
            </a:r>
            <a:r>
              <a:rPr lang="en-ZA" sz="1800" dirty="0">
                <a:effectLst/>
                <a:latin typeface="Avenir Next" panose="020B0503020202020204" pitchFamily="34" charset="0"/>
                <a:ea typeface="Calibri" panose="020F0502020204030204" pitchFamily="34" charset="0"/>
                <a:cs typeface="Calibri" panose="020F0502020204030204" pitchFamily="34" charset="0"/>
              </a:rPr>
              <a:t>all the layers that lie deep below the surface of our outward lives. What lies deep are those things not seen until they come out when under great stress. We must allow Jesus the access to our icebergs. When we present all the hidden layers of our iceberg to Him for healing and transformation, something amazing happens.</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“Deeply changed people change the world; they have a more powerful and sustainable impact in the world.”</a:t>
            </a:r>
            <a:r>
              <a:rPr lang="en-ZA" sz="1800" baseline="300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26</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Meet Jesus </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Attend church</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Emotionally healthy, being transformed</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great impact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Meet Jesus </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Attend church</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Hiding emotions, not changing</a:t>
            </a:r>
            <a:r>
              <a:rPr lang="en-ZA" sz="1800" dirty="0">
                <a:solidFill>
                  <a:srgbClr val="0070C0"/>
                </a:solidFill>
                <a:effectLst/>
                <a:highlight>
                  <a:srgbClr val="FFFFFF"/>
                </a:highlight>
                <a:latin typeface="Arial" panose="020B0604020202020204" pitchFamily="34" charset="0"/>
                <a:ea typeface="Calibri" panose="020F0502020204030204" pitchFamily="34" charset="0"/>
              </a:rPr>
              <a:t>→</a:t>
            </a:r>
            <a:r>
              <a:rPr lang="en-ZA" sz="1800" dirty="0">
                <a:solidFill>
                  <a:srgbClr val="0070C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small impact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5"/>
            </a:pPr>
            <a:r>
              <a:rPr lang="en-ZA" sz="1800" u="none"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Forgive yourself.</a:t>
            </a:r>
            <a:r>
              <a:rPr lang="en-ZA" sz="1800" u="none"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all make mistakes and we all sin, but many of us find it hard to forgive ourselves. Thoughts of guilt and regret can creep into our minds and convince us that we are not good enough to be loved. But God does love us! He has forgiven us and freed us from the guilt of sin. </a:t>
            </a:r>
            <a:r>
              <a:rPr lang="en-ZA" sz="1800" dirty="0">
                <a:solidFill>
                  <a:srgbClr val="313131"/>
                </a:solidFill>
                <a:effectLst/>
                <a:latin typeface="Avenir Next" panose="020B0503020202020204" pitchFamily="34" charset="0"/>
                <a:ea typeface="Calibri" panose="020F0502020204030204" pitchFamily="34" charset="0"/>
                <a:cs typeface="Calibri" panose="020F0502020204030204" pitchFamily="34" charset="0"/>
              </a:rPr>
              <a:t>We must also forgive ourselves and forget the past, so that we can accept </a:t>
            </a:r>
            <a:r>
              <a:rPr lang="en-ZA" sz="18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the kindness and compassion God has for us. “</a:t>
            </a:r>
            <a:r>
              <a:rPr lang="en-ZA" sz="1800" dirty="0">
                <a:solidFill>
                  <a:srgbClr val="202124"/>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All who are in Jesus are freed from condemnation” (Romans 8:1) and are freed to love (Galatians 5:13).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02124"/>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cap="small" dirty="0">
                <a:solidFill>
                  <a:srgbClr val="202124"/>
                </a:solidFill>
                <a:effectLst/>
                <a:highlight>
                  <a:srgbClr val="FFFFFF"/>
                </a:highlight>
                <a:latin typeface="Avenir Next" panose="020B0503020202020204" pitchFamily="34" charset="0"/>
                <a:ea typeface="Calibri" panose="020F0502020204030204" pitchFamily="34" charset="0"/>
                <a:cs typeface="Calibri (Body)"/>
              </a:rPr>
              <a:t>Two factors for forgiving yourself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cap="small" dirty="0">
                <a:solidFill>
                  <a:srgbClr val="313131"/>
                </a:solidFill>
                <a:effectLst/>
                <a:highlight>
                  <a:srgbClr val="FFFFFF"/>
                </a:highlight>
                <a:latin typeface="Avenir Next" panose="020B0503020202020204" pitchFamily="34" charset="0"/>
                <a:ea typeface="Calibri" panose="020F0502020204030204" pitchFamily="34" charset="0"/>
                <a:cs typeface="Calibri (Body)"/>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800" b="1"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Have compassion for yourself. </a:t>
            </a: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must accept what happened, but we need to be compassionate with ourselves to allow our lives to move on. We remind ourselves that no matter what may come, God is always by our side, whether it is something we do or something others do to make us suffer.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Paul writes to Timothy: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baseline="30000" dirty="0">
                <a:solidFill>
                  <a:srgbClr val="000000"/>
                </a:solidFill>
                <a:effectLst/>
                <a:highlight>
                  <a:srgbClr val="FFFFFF"/>
                </a:highlight>
                <a:latin typeface="Avenir Next" panose="020B0503020202020204" pitchFamily="34" charset="0"/>
                <a:ea typeface="Quattrocento Sans" panose="020B0502050000020003" pitchFamily="34" charset="0"/>
                <a:cs typeface="Calibri" panose="020F0502020204030204" pitchFamily="34" charset="0"/>
              </a:rPr>
              <a:t>15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Here is a trustworthy saying that deserves full acceptance: Christ Jesus came into the world to save sinners—of whom I am the worst. </a:t>
            </a:r>
            <a:r>
              <a:rPr lang="en-ZA" sz="1800" baseline="300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16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But for that very reason I was shown mercy so that in me, the worst of sinners, Christ Jesus might display his immense patience as an example for those who would believe in him and receive eternal life (</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 Timothy 1:15-16).</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Acknowledge limitations of yourself.</a:t>
            </a: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Some people blame themselves for everything because they have suffered abuse and trauma in the past and still feel guilty. These people need to be emotionally supported to regain their self-esteem and to recognize their value in God’s eyes.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It is often difficult for us to go through the process of forgiving ourselves, but we can move forward step by step with God by our side. This exercise of self-forgiveness will free us from harmful results, such as mental illness, which can have a negative impact on us and on our relationships with others.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21212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startAt="6"/>
            </a:pPr>
            <a:r>
              <a:rPr lang="en-US" sz="1800" u="none"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Pray for courage</a:t>
            </a:r>
            <a:endParaRPr lang="en-US" sz="1800" u="none"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We need courage when we decide to make a change in our lives. Change does not come overnight. At times we don’t succeed, and we get discouraged. Let’s ask God to help us in this process and to trust His promises.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One of my favorite promises is Joshua 1:9: “Have I not commanded you? Be strong and courageous. Do not be afraid; do not be discouraged, for the </a:t>
            </a:r>
            <a:r>
              <a:rPr lang="en-US" sz="1800" cap="small"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Lord</a:t>
            </a: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your God will be with you wherever you go” (NIV).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Our God is faithful and just, and He will be there for you. You also need good friends, trusted friends to support you. You need friends with whom you can share your intentions and who will encourage you to move forward. A true friend refreshes the soul. As Solomon puts it, “</a:t>
            </a:r>
            <a:r>
              <a:rPr lang="en-US" sz="1800" noProof="0" dirty="0">
                <a:solidFill>
                  <a:srgbClr val="00132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heartfelt counsel of a friend is as sweet as perfume and incense” (Proverbs 27:9</a:t>
            </a:r>
            <a:r>
              <a:rPr lang="en-US" sz="1800" noProof="0" dirty="0">
                <a:solidFill>
                  <a:srgbClr val="001320"/>
                </a:solidFill>
                <a:effectLst/>
                <a:latin typeface="Avenir Next" panose="020B0503020202020204" pitchFamily="34" charset="0"/>
                <a:ea typeface="Calibri" panose="020F0502020204030204" pitchFamily="34" charset="0"/>
                <a:cs typeface="Calibri" panose="020F0502020204030204" pitchFamily="34" charset="0"/>
              </a:rPr>
              <a:t>, NLT).</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132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Scazzero says that “emotional maturity and spiritual maturity go hand in hand. It is simply impossible to become spiritually mature while remaining emotionally immature.”</a:t>
            </a:r>
            <a:r>
              <a:rPr lang="en-US" sz="1800" baseline="300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27</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We can conclude that it is a process of emotional maturity, not a selfish act, to learn how to love (and forgive) ourselves. It is the process of spiritual maturity, to live our authentic selves as God created us to be.</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In summary, Jesus teaches us in the second commandment to love ourselves as God loves us so that we know how to love our neighbors as God loves them. Let’s learn how to “love your neighbor.”</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noProof="0" dirty="0">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17</a:t>
            </a:r>
            <a:r>
              <a:rPr lang="en-US" sz="1800" noProof="0" dirty="0">
                <a:effectLst/>
                <a:latin typeface="Calibri" panose="020F0502020204030204" pitchFamily="34" charset="0"/>
                <a:ea typeface="Calibri" panose="020F0502020204030204" pitchFamily="34" charset="0"/>
              </a:rPr>
              <a:t> Parker Palmer, </a:t>
            </a:r>
            <a:r>
              <a:rPr lang="en-US" sz="1800" i="1" noProof="0" dirty="0">
                <a:effectLst/>
                <a:latin typeface="Calibri" panose="020F0502020204030204" pitchFamily="34" charset="0"/>
                <a:ea typeface="Calibri" panose="020F0502020204030204" pitchFamily="34" charset="0"/>
              </a:rPr>
              <a:t>A Hidden Wholeness,</a:t>
            </a:r>
            <a:r>
              <a:rPr lang="en-US" sz="1800" noProof="0" dirty="0">
                <a:effectLst/>
                <a:latin typeface="Calibri" panose="020F0502020204030204" pitchFamily="34" charset="0"/>
                <a:ea typeface="Calibri" panose="020F0502020204030204" pitchFamily="34" charset="0"/>
              </a:rPr>
              <a:t> 80-81.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18 </a:t>
            </a:r>
            <a:r>
              <a:rPr lang="en-US" sz="1800" noProof="0" dirty="0">
                <a:effectLst/>
                <a:latin typeface="Calibri" panose="020F0502020204030204" pitchFamily="34" charset="0"/>
                <a:ea typeface="Calibri" panose="020F0502020204030204" pitchFamily="34" charset="0"/>
              </a:rPr>
              <a:t>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62.</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19</a:t>
            </a:r>
            <a:r>
              <a:rPr lang="en-US" sz="1800" noProof="0" dirty="0">
                <a:effectLst/>
                <a:latin typeface="Calibri" panose="020F0502020204030204" pitchFamily="34" charset="0"/>
                <a:ea typeface="Calibri" panose="020F0502020204030204" pitchFamily="34" charset="0"/>
              </a:rPr>
              <a:t> Susan David, “3 Ways to Better Understand Your Emotions,” </a:t>
            </a:r>
            <a:r>
              <a:rPr lang="en-US" sz="1800" i="1" noProof="0" dirty="0">
                <a:effectLst/>
                <a:latin typeface="Calibri" panose="020F0502020204030204" pitchFamily="34" charset="0"/>
                <a:ea typeface="Calibri" panose="020F0502020204030204" pitchFamily="34" charset="0"/>
              </a:rPr>
              <a:t>Harvard Business Review, </a:t>
            </a:r>
            <a:r>
              <a:rPr lang="en-US" sz="1800" noProof="0" dirty="0">
                <a:effectLst/>
                <a:latin typeface="Calibri" panose="020F0502020204030204" pitchFamily="34" charset="0"/>
                <a:ea typeface="Calibri" panose="020F0502020204030204" pitchFamily="34" charset="0"/>
              </a:rPr>
              <a:t>online, November 2016.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20</a:t>
            </a:r>
            <a:r>
              <a:rPr lang="en-US" sz="1800" noProof="0" dirty="0">
                <a:effectLst/>
                <a:latin typeface="Calibri" panose="020F0502020204030204" pitchFamily="34" charset="0"/>
                <a:ea typeface="Calibri" panose="020F0502020204030204" pitchFamily="34" charset="0"/>
              </a:rPr>
              <a:t> Dan Allender and Tremper Longman III. </a:t>
            </a:r>
            <a:r>
              <a:rPr lang="en-US" sz="1800" i="1" noProof="0" dirty="0">
                <a:effectLst/>
                <a:latin typeface="Calibri" panose="020F0502020204030204" pitchFamily="34" charset="0"/>
                <a:ea typeface="Calibri" panose="020F0502020204030204" pitchFamily="34" charset="0"/>
              </a:rPr>
              <a:t>The Cry of the Soul,</a:t>
            </a:r>
            <a:r>
              <a:rPr lang="en-US" sz="1800" noProof="0" dirty="0">
                <a:effectLst/>
                <a:latin typeface="Calibri" panose="020F0502020204030204" pitchFamily="34" charset="0"/>
                <a:ea typeface="Calibri" panose="020F0502020204030204" pitchFamily="34" charset="0"/>
              </a:rPr>
              <a:t> 24-25</a:t>
            </a:r>
            <a:r>
              <a:rPr lang="en-US" sz="1800" noProof="0" dirty="0">
                <a:solidFill>
                  <a:srgbClr val="C00000"/>
                </a:solidFill>
                <a:effectLst/>
                <a:latin typeface="Calibri" panose="020F0502020204030204" pitchFamily="34" charset="0"/>
                <a:ea typeface="Calibri" panose="020F0502020204030204" pitchFamily="34" charset="0"/>
              </a:rPr>
              <a:t>. </a:t>
            </a:r>
            <a:r>
              <a:rPr lang="en-US" sz="1800" noProof="0" dirty="0">
                <a:solidFill>
                  <a:srgbClr val="000000"/>
                </a:solidFill>
                <a:effectLst/>
                <a:latin typeface="Calibri" panose="020F0502020204030204" pitchFamily="34" charset="0"/>
                <a:ea typeface="Calibri" panose="020F0502020204030204" pitchFamily="34" charset="0"/>
              </a:rPr>
              <a:t>See also Scazzero, </a:t>
            </a:r>
            <a:r>
              <a:rPr lang="en-US" sz="1800" i="1" noProof="0" dirty="0">
                <a:solidFill>
                  <a:srgbClr val="000000"/>
                </a:solidFill>
                <a:effectLst/>
                <a:latin typeface="Calibri" panose="020F0502020204030204" pitchFamily="34" charset="0"/>
                <a:ea typeface="Calibri" panose="020F0502020204030204" pitchFamily="34" charset="0"/>
              </a:rPr>
              <a:t>Emotionally Healthy Spirituality,</a:t>
            </a:r>
            <a:r>
              <a:rPr lang="en-US" sz="1800" noProof="0" dirty="0">
                <a:solidFill>
                  <a:srgbClr val="000000"/>
                </a:solidFill>
                <a:effectLst/>
                <a:latin typeface="Calibri" panose="020F0502020204030204" pitchFamily="34" charset="0"/>
                <a:ea typeface="Calibri" panose="020F0502020204030204" pitchFamily="34" charset="0"/>
              </a:rPr>
              <a:t> 49.</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21</a:t>
            </a:r>
            <a:r>
              <a:rPr lang="en-US" sz="1800" noProof="0" dirty="0">
                <a:effectLst/>
                <a:latin typeface="Calibri" panose="020F0502020204030204" pitchFamily="34" charset="0"/>
                <a:ea typeface="Calibri" panose="020F0502020204030204" pitchFamily="34" charset="0"/>
              </a:rPr>
              <a:t> Daniel Goleman, Emotional Intelligence. This is an adapted list. See also “Daniel Goleman’s Emotional Intelligence Theory Explained,”</a:t>
            </a:r>
            <a:r>
              <a:rPr lang="en-US" sz="1800" i="1" noProof="0" dirty="0">
                <a:effectLst/>
                <a:latin typeface="Calibri" panose="020F0502020204030204" pitchFamily="34" charset="0"/>
                <a:ea typeface="Calibri" panose="020F0502020204030204" pitchFamily="34" charset="0"/>
              </a:rPr>
              <a:t> </a:t>
            </a:r>
            <a:r>
              <a:rPr lang="en-US" sz="1800" noProof="0" dirty="0">
                <a:effectLst/>
                <a:latin typeface="Calibri" panose="020F0502020204030204" pitchFamily="34" charset="0"/>
                <a:ea typeface="Calibri" panose="020F0502020204030204" pitchFamily="34" charset="0"/>
              </a:rPr>
              <a:t>Resilient </a:t>
            </a:r>
            <a:r>
              <a:rPr lang="en-US" sz="1800" noProof="0" dirty="0" err="1">
                <a:effectLst/>
                <a:latin typeface="Calibri" panose="020F0502020204030204" pitchFamily="34" charset="0"/>
                <a:ea typeface="Calibri" panose="020F0502020204030204" pitchFamily="34" charset="0"/>
              </a:rPr>
              <a:t>Educator.Com</a:t>
            </a:r>
            <a:r>
              <a:rPr lang="en-US" sz="1800" noProof="0" dirty="0">
                <a:effectLst/>
                <a:latin typeface="Calibri" panose="020F0502020204030204" pitchFamily="34" charset="0"/>
                <a:ea typeface="Calibri" panose="020F0502020204030204" pitchFamily="34" charset="0"/>
              </a:rPr>
              <a:t>. See also Adventist </a:t>
            </a:r>
            <a:r>
              <a:rPr lang="en-US" sz="1800" noProof="0" dirty="0" err="1">
                <a:effectLst/>
                <a:latin typeface="Calibri" panose="020F0502020204030204" pitchFamily="34" charset="0"/>
                <a:ea typeface="Calibri" panose="020F0502020204030204" pitchFamily="34" charset="0"/>
              </a:rPr>
              <a:t>Possiblity</a:t>
            </a:r>
            <a:r>
              <a:rPr lang="en-US" sz="1800" noProof="0" dirty="0">
                <a:effectLst/>
                <a:latin typeface="Calibri" panose="020F0502020204030204" pitchFamily="34" charset="0"/>
                <a:ea typeface="Calibri" panose="020F0502020204030204" pitchFamily="34" charset="0"/>
              </a:rPr>
              <a:t> Ministries, “Mental Health and Wellness: Wholeness in Our Brokenness,” </a:t>
            </a:r>
            <a:r>
              <a:rPr lang="en-US" sz="1800" noProof="0" dirty="0" err="1">
                <a:effectLst/>
                <a:latin typeface="Calibri" panose="020F0502020204030204" pitchFamily="34" charset="0"/>
                <a:ea typeface="Calibri" panose="020F0502020204030204" pitchFamily="34" charset="0"/>
              </a:rPr>
              <a:t>PossibilityMinistries.org</a:t>
            </a:r>
            <a:r>
              <a:rPr lang="en-US" sz="1800" noProof="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22</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Testimonies for the Church,</a:t>
            </a:r>
            <a:r>
              <a:rPr lang="en-US" sz="1800" noProof="0" dirty="0">
                <a:effectLst/>
                <a:latin typeface="Calibri" panose="020F0502020204030204" pitchFamily="34" charset="0"/>
                <a:ea typeface="Calibri" panose="020F0502020204030204" pitchFamily="34" charset="0"/>
              </a:rPr>
              <a:t> vol. 5., 310.</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23</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God’s Amazing Grace</a:t>
            </a:r>
            <a:r>
              <a:rPr lang="en-US" sz="1800" noProof="0" dirty="0">
                <a:effectLst/>
                <a:latin typeface="Calibri" panose="020F0502020204030204" pitchFamily="34" charset="0"/>
                <a:ea typeface="Calibri" panose="020F0502020204030204" pitchFamily="34" charset="0"/>
              </a:rPr>
              <a:t>, 327.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24</a:t>
            </a:r>
            <a:r>
              <a:rPr lang="en-US" sz="1800" noProof="0" dirty="0">
                <a:effectLst/>
                <a:latin typeface="Calibri" panose="020F0502020204030204" pitchFamily="34" charset="0"/>
                <a:ea typeface="Calibri" panose="020F0502020204030204" pitchFamily="34" charset="0"/>
              </a:rPr>
              <a:t> Neil </a:t>
            </a:r>
            <a:r>
              <a:rPr lang="en-US" sz="1800" noProof="0" dirty="0" err="1">
                <a:effectLst/>
                <a:latin typeface="Calibri" panose="020F0502020204030204" pitchFamily="34" charset="0"/>
                <a:ea typeface="Calibri" panose="020F0502020204030204" pitchFamily="34" charset="0"/>
              </a:rPr>
              <a:t>Nedley</a:t>
            </a:r>
            <a:r>
              <a:rPr lang="en-US" sz="1800" noProof="0" dirty="0">
                <a:effectLst/>
                <a:latin typeface="Calibri" panose="020F0502020204030204" pitchFamily="34" charset="0"/>
                <a:ea typeface="Calibri" panose="020F0502020204030204" pitchFamily="34" charset="0"/>
              </a:rPr>
              <a:t>, </a:t>
            </a:r>
            <a:r>
              <a:rPr lang="en-US" sz="1800" i="1" noProof="0" dirty="0">
                <a:effectLst/>
                <a:latin typeface="Calibri" panose="020F0502020204030204" pitchFamily="34" charset="0"/>
                <a:ea typeface="Calibri" panose="020F0502020204030204" pitchFamily="34" charset="0"/>
              </a:rPr>
              <a:t>The Lost Art of Thinking,</a:t>
            </a:r>
            <a:r>
              <a:rPr lang="en-US" sz="1800" noProof="0" dirty="0">
                <a:effectLst/>
                <a:latin typeface="Calibri" panose="020F0502020204030204" pitchFamily="34" charset="0"/>
                <a:ea typeface="Calibri" panose="020F0502020204030204" pitchFamily="34" charset="0"/>
              </a:rPr>
              <a:t> 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25</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17.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26</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5.</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27</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17</a:t>
            </a:fld>
            <a:endParaRPr lang="en-US"/>
          </a:p>
        </p:txBody>
      </p:sp>
    </p:spTree>
    <p:extLst>
      <p:ext uri="{BB962C8B-B14F-4D97-AF65-F5344CB8AC3E}">
        <p14:creationId xmlns:p14="http://schemas.microsoft.com/office/powerpoint/2010/main" val="218793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mj-lt"/>
              <a:buAutoNum type="arabicPeriod"/>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YOUR NEIGHBOR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The first part of the second great commandment is to love others. </a:t>
            </a:r>
            <a:r>
              <a:rPr lang="en-US" sz="1800" dirty="0">
                <a:effectLst/>
                <a:latin typeface="Avenir Next" panose="020B0503020202020204" pitchFamily="34" charset="0"/>
                <a:ea typeface="Calibri" panose="020F0502020204030204" pitchFamily="34" charset="0"/>
                <a:cs typeface="Calibri" panose="020F0502020204030204" pitchFamily="34" charset="0"/>
              </a:rPr>
              <a:t>The great Jewish theologian Martin Buber wrote a brilliant book called, “I and Thou.” In his book Buber described the most healthy or mature relationship possible between two human beings as an I-thou relationship. In such a relationship, according to him, we must recognize that we are made in the image of God and that every other person on the face of the earth is too.</a:t>
            </a:r>
            <a:r>
              <a:rPr lang="en-US" sz="1800" baseline="30000" dirty="0">
                <a:effectLst/>
                <a:latin typeface="Avenir Next" panose="020B0503020202020204" pitchFamily="34" charset="0"/>
                <a:ea typeface="Calibri" panose="020F0502020204030204" pitchFamily="34" charset="0"/>
                <a:cs typeface="Calibri" panose="020F0502020204030204" pitchFamily="34" charset="0"/>
              </a:rPr>
              <a:t>28</a:t>
            </a:r>
            <a:r>
              <a:rPr lang="en-US"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venir Next" panose="020B0503020202020204" pitchFamily="34" charset="0"/>
                <a:ea typeface="Calibri" panose="020F0502020204030204" pitchFamily="34" charset="0"/>
                <a:cs typeface="Calibri" panose="020F0502020204030204" pitchFamily="34" charset="0"/>
              </a:rPr>
              <a:t>Being created in the image of God, every person on earth deserves respect, dignity, and worth. We should never demean anyone. We should never consider another person as an object for our own benefit. We must affirm that each individual has a unique and separate existence. And even if they are different from us, we should love, respect, and value every human being.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28</a:t>
            </a:r>
            <a:r>
              <a:rPr lang="en-ZA" sz="1800" dirty="0">
                <a:effectLst/>
                <a:latin typeface="Calibri" panose="020F0502020204030204" pitchFamily="34" charset="0"/>
                <a:ea typeface="Calibri" panose="020F0502020204030204" pitchFamily="34" charset="0"/>
              </a:rPr>
              <a:t> Matthew Martin and Eric W. Cowan, “Remembering Martin Buber and the I-Thou in </a:t>
            </a:r>
            <a:r>
              <a:rPr lang="en-ZA" sz="1800" dirty="0" err="1">
                <a:effectLst/>
                <a:latin typeface="Calibri" panose="020F0502020204030204" pitchFamily="34" charset="0"/>
                <a:ea typeface="Calibri" panose="020F0502020204030204" pitchFamily="34" charset="0"/>
              </a:rPr>
              <a:t>Couseling</a:t>
            </a:r>
            <a:r>
              <a:rPr lang="en-ZA" sz="1800" dirty="0">
                <a:effectLst/>
                <a:latin typeface="Calibri" panose="020F0502020204030204" pitchFamily="34" charset="0"/>
                <a:ea typeface="Calibri" panose="020F0502020204030204" pitchFamily="34" charset="0"/>
              </a:rPr>
              <a:t>,” </a:t>
            </a:r>
            <a:r>
              <a:rPr lang="en-ZA" sz="1800" i="1" dirty="0" err="1">
                <a:effectLst/>
                <a:latin typeface="Calibri" panose="020F0502020204030204" pitchFamily="34" charset="0"/>
                <a:ea typeface="Calibri" panose="020F0502020204030204" pitchFamily="34" charset="0"/>
              </a:rPr>
              <a:t>Counseling</a:t>
            </a:r>
            <a:r>
              <a:rPr lang="en-ZA" sz="1800" i="1" dirty="0">
                <a:effectLst/>
                <a:latin typeface="Calibri" panose="020F0502020204030204" pitchFamily="34" charset="0"/>
                <a:ea typeface="Calibri" panose="020F0502020204030204" pitchFamily="34" charset="0"/>
              </a:rPr>
              <a:t> Today, </a:t>
            </a:r>
            <a:r>
              <a:rPr lang="en-ZA" sz="1800" dirty="0">
                <a:effectLst/>
                <a:latin typeface="Calibri" panose="020F0502020204030204" pitchFamily="34" charset="0"/>
                <a:ea typeface="Calibri" panose="020F0502020204030204" pitchFamily="34" charset="0"/>
              </a:rPr>
              <a:t>May 8, 2019</a:t>
            </a:r>
            <a:r>
              <a:rPr lang="en-ZA" sz="1800" i="1" dirty="0">
                <a:effectLst/>
                <a:latin typeface="Calibri" panose="020F0502020204030204" pitchFamily="34" charset="0"/>
                <a:ea typeface="Calibri" panose="020F0502020204030204" pitchFamily="34" charset="0"/>
              </a:rPr>
              <a:t>. </a:t>
            </a:r>
            <a:r>
              <a:rPr lang="en-ZA" sz="1800" dirty="0">
                <a:effectLst/>
                <a:latin typeface="Calibri" panose="020F0502020204030204" pitchFamily="34" charset="0"/>
                <a:ea typeface="Calibri" panose="020F0502020204030204" pitchFamily="34" charset="0"/>
              </a:rPr>
              <a:t>Seminar comments adapted from this article written about the book </a:t>
            </a:r>
            <a:r>
              <a:rPr lang="en-ZA" sz="1800" i="1" dirty="0">
                <a:effectLst/>
                <a:latin typeface="Calibri" panose="020F0502020204030204" pitchFamily="34" charset="0"/>
                <a:ea typeface="Calibri" panose="020F0502020204030204" pitchFamily="34" charset="0"/>
              </a:rPr>
              <a:t>I and Thou</a:t>
            </a:r>
            <a:r>
              <a:rPr lang="en-ZA" sz="1800" dirty="0">
                <a:effectLst/>
                <a:latin typeface="Calibri" panose="020F0502020204030204" pitchFamily="34" charset="0"/>
                <a:ea typeface="Calibri" panose="020F0502020204030204" pitchFamily="34" charset="0"/>
              </a:rPr>
              <a:t> by Martin Buber. “</a:t>
            </a:r>
            <a:r>
              <a:rPr lang="en-ZA" sz="1800" dirty="0">
                <a:solidFill>
                  <a:srgbClr val="444444"/>
                </a:solidFill>
                <a:effectLst/>
                <a:latin typeface="Arial" panose="020B0604020202020204" pitchFamily="34" charset="0"/>
                <a:ea typeface="Calibri" panose="020F0502020204030204" pitchFamily="34" charset="0"/>
              </a:rPr>
              <a:t>Buber saw the meeting between I and Thou as the most important aspect of human experience because it is in relationship that we become fully human. When one meets another as Thou, the uniqueness and separateness of the other is acknowledged without obscuring the relatedness or common humanness that is shared. Buber contrasted this I–Thou relationship with an I–It relationship, in which the other person is experienced as an object to be influenced or used — a means to an end. Regrettably, the I–It relationship requires little explanation for anyone living in a cultural frame of absent-mindedness and technological materialism.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https://ct.counseling.org/2019/05/remembering-martin-buber-and-the-i-thou-in-counseling/</a:t>
            </a: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18</a:t>
            </a:fld>
            <a:endParaRPr lang="en-US"/>
          </a:p>
        </p:txBody>
      </p:sp>
    </p:spTree>
    <p:extLst>
      <p:ext uri="{BB962C8B-B14F-4D97-AF65-F5344CB8AC3E}">
        <p14:creationId xmlns:p14="http://schemas.microsoft.com/office/powerpoint/2010/main" val="8493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100" b="1" dirty="0">
                <a:effectLst/>
                <a:latin typeface="Avenir Next" panose="020B0503020202020204" pitchFamily="34" charset="0"/>
                <a:ea typeface="Calibri" panose="020F0502020204030204" pitchFamily="34" charset="0"/>
                <a:cs typeface="Calibri" panose="020F0502020204030204" pitchFamily="34" charset="0"/>
              </a:rPr>
              <a:t>How can we respect others?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cs typeface="Calibri" panose="020F0502020204030204" pitchFamily="34" charset="0"/>
              </a:rPr>
              <a:t>Respecting others is done when we love unconditionally. God’s unconditional love for His created beings is called </a:t>
            </a:r>
            <a:r>
              <a:rPr lang="en-ZA" sz="1100" i="1" dirty="0">
                <a:effectLst/>
                <a:latin typeface="Avenir Next" panose="020B0503020202020204" pitchFamily="34" charset="0"/>
                <a:ea typeface="Calibri" panose="020F0502020204030204" pitchFamily="34" charset="0"/>
                <a:cs typeface="Calibri" panose="020F0502020204030204" pitchFamily="34" charset="0"/>
              </a:rPr>
              <a:t>agape </a:t>
            </a:r>
            <a:r>
              <a:rPr lang="en-ZA" sz="1100" dirty="0">
                <a:effectLst/>
                <a:latin typeface="Avenir Next" panose="020B0503020202020204" pitchFamily="34" charset="0"/>
                <a:ea typeface="Calibri" panose="020F0502020204030204" pitchFamily="34" charset="0"/>
                <a:cs typeface="Calibri" panose="020F0502020204030204" pitchFamily="34" charset="0"/>
              </a:rPr>
              <a:t>love</a:t>
            </a:r>
            <a:r>
              <a:rPr lang="en-ZA" sz="1100" i="1" dirty="0">
                <a:effectLst/>
                <a:latin typeface="Avenir Next" panose="020B0503020202020204" pitchFamily="34" charset="0"/>
                <a:ea typeface="Calibri" panose="020F0502020204030204" pitchFamily="34" charset="0"/>
                <a:cs typeface="Calibri" panose="020F0502020204030204" pitchFamily="34" charset="0"/>
              </a:rPr>
              <a:t>.</a:t>
            </a:r>
            <a:r>
              <a:rPr lang="en-ZA" sz="1100" dirty="0">
                <a:effectLst/>
                <a:latin typeface="Avenir Next" panose="020B0503020202020204" pitchFamily="34" charset="0"/>
                <a:ea typeface="Calibri" panose="020F0502020204030204" pitchFamily="34" charset="0"/>
                <a:cs typeface="Calibri" panose="020F0502020204030204" pitchFamily="34" charset="0"/>
              </a:rPr>
              <a:t> (See John 3:16; John 13:34, 35; Romans 12:10.)</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000" b="1" cap="small" dirty="0">
                <a:effectLst/>
                <a:latin typeface="Avenir Next" panose="020B0503020202020204" pitchFamily="34" charset="0"/>
                <a:ea typeface="Calibri" panose="020F0502020204030204" pitchFamily="34" charset="0"/>
                <a:cs typeface="Calibri (Body)"/>
              </a:rPr>
              <a:t>Tips for showing unconditional love and respecting others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Empathize, sympathize. </a:t>
            </a:r>
            <a:r>
              <a:rPr lang="en-ZA" sz="1100" dirty="0">
                <a:effectLst/>
                <a:latin typeface="Avenir Next" panose="020B0503020202020204" pitchFamily="34" charset="0"/>
                <a:ea typeface="Calibri" panose="020F0502020204030204" pitchFamily="34" charset="0"/>
                <a:cs typeface="Calibri" panose="020F0502020204030204" pitchFamily="34" charset="0"/>
              </a:rPr>
              <a:t>Carry one another’s burdens. (Galatians 6:2).</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Serve. </a:t>
            </a:r>
            <a:r>
              <a:rPr lang="en-ZA" sz="1100" dirty="0">
                <a:effectLst/>
                <a:latin typeface="Avenir Next" panose="020B0503020202020204" pitchFamily="34" charset="0"/>
                <a:ea typeface="Calibri" panose="020F0502020204030204" pitchFamily="34" charset="0"/>
                <a:cs typeface="Calibri" panose="020F0502020204030204" pitchFamily="34" charset="0"/>
              </a:rPr>
              <a:t>Lend a helping hand, give support (Matthew 25:35-40).</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Value.</a:t>
            </a:r>
            <a:r>
              <a:rPr lang="en-ZA" sz="1100" dirty="0">
                <a:effectLst/>
                <a:latin typeface="Avenir Next" panose="020B0503020202020204" pitchFamily="34" charset="0"/>
                <a:ea typeface="Calibri" panose="020F0502020204030204" pitchFamily="34" charset="0"/>
                <a:cs typeface="Calibri" panose="020F0502020204030204" pitchFamily="34" charset="0"/>
              </a:rPr>
              <a:t> Show as much care for them as for yourself (Ephesians 5:28).</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Rejoice.</a:t>
            </a:r>
            <a:r>
              <a:rPr lang="en-ZA" sz="1100" dirty="0">
                <a:effectLst/>
                <a:latin typeface="Avenir Next" panose="020B0503020202020204" pitchFamily="34" charset="0"/>
                <a:ea typeface="Calibri" panose="020F0502020204030204" pitchFamily="34" charset="0"/>
                <a:cs typeface="Calibri" panose="020F0502020204030204" pitchFamily="34" charset="0"/>
              </a:rPr>
              <a:t> </a:t>
            </a:r>
            <a:r>
              <a:rPr lang="en-ZA" sz="1100" dirty="0">
                <a:solidFill>
                  <a:srgbClr val="222222"/>
                </a:solidFill>
                <a:effectLst/>
                <a:latin typeface="Avenir Next" panose="020B0503020202020204" pitchFamily="34" charset="0"/>
                <a:ea typeface="Calibri" panose="020F0502020204030204" pitchFamily="34" charset="0"/>
                <a:cs typeface="Calibri" panose="020F0502020204030204" pitchFamily="34" charset="0"/>
              </a:rPr>
              <a:t>Appreciate their success without being jealous (Romans 12:15).</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cs typeface="Calibri" panose="020F0502020204030204" pitchFamily="34" charset="0"/>
              </a:rPr>
              <a:t>Provide.</a:t>
            </a:r>
            <a:r>
              <a:rPr lang="en-ZA" sz="1100" dirty="0">
                <a:effectLst/>
                <a:latin typeface="Avenir Next" panose="020B0503020202020204" pitchFamily="34" charset="0"/>
                <a:ea typeface="Calibri" panose="020F0502020204030204" pitchFamily="34" charset="0"/>
                <a:cs typeface="Calibri" panose="020F0502020204030204" pitchFamily="34" charset="0"/>
              </a:rPr>
              <a:t> When in need, share with them (Matthew 5:42; Romans 12:13).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Do not judge. </a:t>
            </a:r>
            <a:r>
              <a:rPr lang="en-ZA" sz="1100" dirty="0">
                <a:effectLst/>
                <a:latin typeface="Avenir Next" panose="020B0503020202020204" pitchFamily="34" charset="0"/>
                <a:ea typeface="Calibri" panose="020F0502020204030204" pitchFamily="34" charset="0"/>
              </a:rPr>
              <a:t>Allow God to be the judge (Matthew 7:1-5; Romans 15:19).</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Accept.</a:t>
            </a:r>
            <a:r>
              <a:rPr lang="en-ZA" sz="1100" dirty="0">
                <a:effectLst/>
                <a:latin typeface="Avenir Next" panose="020B0503020202020204" pitchFamily="34" charset="0"/>
                <a:ea typeface="Calibri" panose="020F0502020204030204" pitchFamily="34" charset="0"/>
              </a:rPr>
              <a:t> Don’t dwell on differences. (Romans 15:7-12).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ZA" sz="1100" b="1" dirty="0">
                <a:effectLst/>
                <a:latin typeface="Avenir Next" panose="020B0503020202020204" pitchFamily="34" charset="0"/>
                <a:ea typeface="Calibri" panose="020F0502020204030204" pitchFamily="34" charset="0"/>
              </a:rPr>
              <a:t>Seek for their salvation. </a:t>
            </a:r>
            <a:r>
              <a:rPr lang="en-ZA" sz="1100" dirty="0">
                <a:effectLst/>
                <a:latin typeface="Avenir Next" panose="020B0503020202020204" pitchFamily="34" charset="0"/>
                <a:ea typeface="Calibri" panose="020F0502020204030204" pitchFamily="34" charset="0"/>
              </a:rPr>
              <a:t>Pray for them.</a:t>
            </a:r>
            <a:r>
              <a:rPr lang="en-ZA" sz="1100" b="1" dirty="0">
                <a:effectLst/>
                <a:latin typeface="Avenir Next" panose="020B0503020202020204" pitchFamily="34" charset="0"/>
                <a:ea typeface="Calibri" panose="020F0502020204030204" pitchFamily="34" charset="0"/>
              </a:rPr>
              <a:t> </a:t>
            </a:r>
            <a:r>
              <a:rPr lang="en-ZA" sz="1100" dirty="0">
                <a:effectLst/>
                <a:latin typeface="Avenir Next" panose="020B0503020202020204" pitchFamily="34" charset="0"/>
                <a:ea typeface="Calibri" panose="020F0502020204030204" pitchFamily="34" charset="0"/>
              </a:rPr>
              <a:t>Make disciples, baptizing and teaching them (Romans 10:1; Matthew 28:19-20).</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rPr>
              <a:t>The list can be exhaustive. You can add more ways to respect others.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100" dirty="0">
                <a:effectLst/>
                <a:latin typeface="Avenir Next" panose="020B0503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Avenir Next" panose="020B0503020202020204" pitchFamily="34" charset="0"/>
                <a:ea typeface="Calibri" panose="020F0502020204030204" pitchFamily="34" charset="0"/>
                <a:cs typeface="Calibri" panose="020F0502020204030204" pitchFamily="34" charset="0"/>
              </a:rPr>
              <a:t>Often, we consider people as an </a:t>
            </a:r>
            <a:r>
              <a:rPr lang="en-US" sz="1100" i="1" dirty="0">
                <a:effectLst/>
                <a:latin typeface="Avenir Next" panose="020B0503020202020204" pitchFamily="34" charset="0"/>
                <a:ea typeface="Calibri" panose="020F0502020204030204" pitchFamily="34" charset="0"/>
                <a:cs typeface="Calibri" panose="020F0502020204030204" pitchFamily="34" charset="0"/>
              </a:rPr>
              <a:t>I-it</a:t>
            </a:r>
            <a:r>
              <a:rPr lang="en-US" sz="1100" dirty="0">
                <a:effectLst/>
                <a:latin typeface="Avenir Next" panose="020B0503020202020204" pitchFamily="34" charset="0"/>
                <a:ea typeface="Calibri" panose="020F0502020204030204" pitchFamily="34" charset="0"/>
                <a:cs typeface="Calibri" panose="020F0502020204030204" pitchFamily="34" charset="0"/>
              </a:rPr>
              <a:t> relationship says Buber. We treat them as a means to an end—as an object to achieve what we want or need.</a:t>
            </a:r>
            <a:r>
              <a:rPr lang="en-US" sz="1100" baseline="30000" dirty="0">
                <a:effectLst/>
                <a:latin typeface="Avenir Next" panose="020B0503020202020204" pitchFamily="34" charset="0"/>
                <a:ea typeface="Calibri" panose="020F0502020204030204" pitchFamily="34" charset="0"/>
                <a:cs typeface="Calibri" panose="020F0502020204030204" pitchFamily="34" charset="0"/>
              </a:rPr>
              <a:t>29</a:t>
            </a:r>
            <a:endParaRPr lang="en-US" sz="1200" baseline="30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cap="small" dirty="0">
                <a:effectLst/>
                <a:latin typeface="Avenir Next" panose="020B0503020202020204" pitchFamily="34" charset="0"/>
                <a:ea typeface="Calibri" panose="020F0502020204030204" pitchFamily="34" charset="0"/>
                <a:cs typeface="Calibri (Body)"/>
              </a:rPr>
              <a:t>Examples of treating someone as the means to an end</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want something in return (our end-goal) when we listen to our neighbor’s problems or help them with a need. </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venir Next" panose="020B0503020202020204" pitchFamily="34" charset="0"/>
                <a:ea typeface="Calibri" panose="020F0502020204030204" pitchFamily="34" charset="0"/>
                <a:cs typeface="Calibri" panose="020F0502020204030204" pitchFamily="34" charset="0"/>
              </a:rPr>
              <a:t>We hope that by our attention to them they will attend an evangelistic series or church-related activity. </a:t>
            </a:r>
            <a:endParaRPr lang="en-US" sz="1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Avenir Next" panose="020B0503020202020204" pitchFamily="34" charset="0"/>
                <a:ea typeface="Calibri" panose="020F0502020204030204" pitchFamily="34" charset="0"/>
                <a:cs typeface="Calibri" panose="020F0502020204030204" pitchFamily="34" charset="0"/>
              </a:rPr>
              <a:t>But if they don’t respond in the way we want, we move on to someone else. </a:t>
            </a:r>
            <a:endParaRPr lang="en-US" sz="12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100" dirty="0">
                <a:effectLst/>
                <a:latin typeface="Avenir Next" panose="020B0503020202020204" pitchFamily="34" charset="0"/>
                <a:ea typeface="Calibri" panose="020F0502020204030204" pitchFamily="34" charset="0"/>
                <a:cs typeface="Calibri" panose="020F0502020204030204" pitchFamily="34" charset="0"/>
              </a:rPr>
              <a:t>We act superior and give orders to others, as if they are serving us.</a:t>
            </a:r>
            <a:r>
              <a:rPr lang="en-US" sz="12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ignore certain people to separate ourselves from their situations, status, or behavior.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n-US" sz="1100" dirty="0">
                <a:effectLst/>
                <a:latin typeface="Avenir Next" panose="020B0503020202020204" pitchFamily="34" charset="0"/>
                <a:ea typeface="Calibri" panose="020F0502020204030204" pitchFamily="34" charset="0"/>
                <a:cs typeface="Calibri" panose="020F0502020204030204" pitchFamily="34" charset="0"/>
              </a:rPr>
              <a:t>We become friends with people who belong to a group or clique that we want to join.</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30000" dirty="0">
                <a:effectLst/>
                <a:latin typeface="Calibri" panose="020F0502020204030204" pitchFamily="34" charset="0"/>
                <a:ea typeface="Calibri" panose="020F0502020204030204" pitchFamily="34" charset="0"/>
              </a:rPr>
              <a:t>29</a:t>
            </a:r>
            <a:r>
              <a:rPr lang="en-US" sz="1000" dirty="0">
                <a:effectLst/>
                <a:latin typeface="Calibri" panose="020F0502020204030204" pitchFamily="34" charset="0"/>
                <a:ea typeface="Calibri" panose="020F0502020204030204" pitchFamily="34" charset="0"/>
              </a:rPr>
              <a:t> Ibid.</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19</a:t>
            </a:fld>
            <a:endParaRPr lang="en-US"/>
          </a:p>
        </p:txBody>
      </p:sp>
    </p:spTree>
    <p:extLst>
      <p:ext uri="{BB962C8B-B14F-4D97-AF65-F5344CB8AC3E}">
        <p14:creationId xmlns:p14="http://schemas.microsoft.com/office/powerpoint/2010/main" val="174442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Avenir Next" panose="020B0503020202020204" pitchFamily="34" charset="0"/>
                <a:ea typeface="Calibri" panose="020F0502020204030204" pitchFamily="34" charset="0"/>
                <a:cs typeface="Calibri" panose="020F0502020204030204" pitchFamily="34" charset="0"/>
              </a:rPr>
              <a:t>In his book, </a:t>
            </a:r>
            <a:r>
              <a:rPr lang="en-ZA" sz="1800" i="1" dirty="0">
                <a:effectLst/>
                <a:latin typeface="Avenir Next" panose="020B0503020202020204" pitchFamily="34" charset="0"/>
                <a:ea typeface="Calibri" panose="020F0502020204030204" pitchFamily="34" charset="0"/>
                <a:cs typeface="Calibri" panose="020F0502020204030204" pitchFamily="34" charset="0"/>
              </a:rPr>
              <a:t>Emotionally Healthy Spirituality,</a:t>
            </a:r>
            <a:r>
              <a:rPr lang="en-ZA" sz="1800" dirty="0">
                <a:effectLst/>
                <a:latin typeface="Avenir Next" panose="020B0503020202020204" pitchFamily="34" charset="0"/>
                <a:ea typeface="Calibri" panose="020F0502020204030204" pitchFamily="34" charset="0"/>
                <a:cs typeface="Calibri" panose="020F0502020204030204" pitchFamily="34" charset="0"/>
              </a:rPr>
              <a:t> Peter Scazzero states that it doesn't matter how "anointed" you may feel or how much of the Bible you know, “the indispensable element to say that you have reached maturity is love.”</a:t>
            </a:r>
            <a:r>
              <a:rPr lang="en-ZA" sz="1800" baseline="30000" dirty="0">
                <a:effectLst/>
                <a:latin typeface="Avenir Next" panose="020B0503020202020204" pitchFamily="34" charset="0"/>
                <a:ea typeface="Calibri" panose="020F0502020204030204" pitchFamily="34" charset="0"/>
                <a:cs typeface="Calibri" panose="020F0502020204030204" pitchFamily="34" charset="0"/>
              </a:rPr>
              <a:t>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1"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What is spiritual maturity?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The most common definition for a spiritually mature Christian is one whose whole character reflects the character of Jesus Christ. In other words, maturity is growth that occurs over time through the development of a deepening faith and abiding love in Christ.</a:t>
            </a:r>
            <a:r>
              <a:rPr lang="en-ZA" sz="1800" dirty="0">
                <a:solidFill>
                  <a:srgbClr val="000000"/>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its core,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spiritual maturity is about becoming who God created us to be. It is the development of all our capacities as a child of God, which include our unique identity as a valued soul created in the image of God. It is not a self-focused process of trying to obtain personal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fulfilment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out of our own efforts. Spiritual maturity is not “doing” the Christian life, it is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being” in</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 Christ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as we live our li</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ves. From this perspective, our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“doing</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naturally </a:t>
            </a:r>
            <a:r>
              <a:rPr lang="en-ZA" sz="1800" dirty="0">
                <a:effectLst/>
                <a:highlight>
                  <a:srgbClr val="FFFFFF"/>
                </a:highlight>
                <a:latin typeface="Avenir Next" panose="020B0503020202020204" pitchFamily="34" charset="0"/>
                <a:ea typeface="Calibri" panose="020F0502020204030204" pitchFamily="34" charset="0"/>
                <a:cs typeface="Calibri" panose="020F0502020204030204" pitchFamily="34" charset="0"/>
              </a:rPr>
              <a:t>flows </a:t>
            </a: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from a heart of “being” in love with Christ</a:t>
            </a:r>
            <a:r>
              <a:rPr lang="en-ZA" sz="1800" dirty="0">
                <a:solidFill>
                  <a:srgbClr val="5A5A5A"/>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5A5A5A"/>
                </a:solidFill>
                <a:effectLst/>
                <a:highlight>
                  <a:srgbClr val="FFFFFF"/>
                </a:highlight>
                <a:latin typeface="Avenir Next" panose="020B0503020202020204" pitchFamily="34" charset="0"/>
                <a:ea typeface="Source Sans Pro" panose="020B050303040302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In this presentation we will explore how we can be transformed by love and thereafter reach spiritual maturity without neglecting our emotional health. We will focus on the two great commandments that Jesus quoted in the Gospel of Mark, 12:28-31. </a:t>
            </a:r>
          </a:p>
          <a:p>
            <a:pPr marL="0" marR="0">
              <a:spcBef>
                <a:spcPts val="0"/>
              </a:spcBef>
              <a:spcAft>
                <a:spcPts val="0"/>
              </a:spcAft>
            </a:pPr>
            <a:endPar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6</a:t>
            </a:r>
            <a:r>
              <a:rPr lang="en-ZA" sz="1800" dirty="0">
                <a:effectLst/>
                <a:latin typeface="Calibri" panose="020F0502020204030204" pitchFamily="34" charset="0"/>
                <a:ea typeface="Calibri" panose="020F0502020204030204" pitchFamily="34" charset="0"/>
              </a:rPr>
              <a:t> Peter </a:t>
            </a:r>
            <a:r>
              <a:rPr lang="en-US" sz="1800" dirty="0">
                <a:effectLst/>
                <a:latin typeface="Calibri" panose="020F0502020204030204" pitchFamily="34" charset="0"/>
                <a:ea typeface="Calibri" panose="020F0502020204030204" pitchFamily="34" charset="0"/>
              </a:rPr>
              <a:t>Scazzero, </a:t>
            </a:r>
            <a:r>
              <a:rPr lang="en-US" sz="1800" i="1" dirty="0">
                <a:effectLst/>
                <a:latin typeface="Calibri" panose="020F0502020204030204" pitchFamily="34" charset="0"/>
                <a:ea typeface="Calibri" panose="020F0502020204030204" pitchFamily="34" charset="0"/>
              </a:rPr>
              <a:t>Emotionally Healthy Spirituality</a:t>
            </a:r>
            <a:r>
              <a:rPr lang="en-US" sz="1800" dirty="0">
                <a:effectLst/>
                <a:latin typeface="Calibri" panose="020F0502020204030204" pitchFamily="34" charset="0"/>
                <a:ea typeface="Calibri" panose="020F0502020204030204" pitchFamily="34" charset="0"/>
              </a:rPr>
              <a:t>, 165-167.</a:t>
            </a:r>
            <a:endParaRPr lang="en-ZA" sz="1800" dirty="0">
              <a:solidFill>
                <a:srgbClr val="000000"/>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a:t>
            </a:fld>
            <a:endParaRPr lang="en-US"/>
          </a:p>
        </p:txBody>
      </p:sp>
    </p:spTree>
    <p:extLst>
      <p:ext uri="{BB962C8B-B14F-4D97-AF65-F5344CB8AC3E}">
        <p14:creationId xmlns:p14="http://schemas.microsoft.com/office/powerpoint/2010/main" val="270996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20</a:t>
            </a:fld>
            <a:endParaRPr lang="en-US"/>
          </a:p>
        </p:txBody>
      </p:sp>
    </p:spTree>
    <p:extLst>
      <p:ext uri="{BB962C8B-B14F-4D97-AF65-F5344CB8AC3E}">
        <p14:creationId xmlns:p14="http://schemas.microsoft.com/office/powerpoint/2010/main" val="25374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neighbours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21</a:t>
            </a:fld>
            <a:endParaRPr lang="en-US"/>
          </a:p>
        </p:txBody>
      </p:sp>
    </p:spTree>
    <p:extLst>
      <p:ext uri="{BB962C8B-B14F-4D97-AF65-F5344CB8AC3E}">
        <p14:creationId xmlns:p14="http://schemas.microsoft.com/office/powerpoint/2010/main" val="131995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out the law of God. We are to love God supremely and our </a:t>
            </a:r>
            <a:r>
              <a:rPr lang="en-ZA" sz="180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neighbors</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ourselves.”</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22</a:t>
            </a:fld>
            <a:endParaRPr lang="en-US"/>
          </a:p>
        </p:txBody>
      </p:sp>
    </p:spTree>
    <p:extLst>
      <p:ext uri="{BB962C8B-B14F-4D97-AF65-F5344CB8AC3E}">
        <p14:creationId xmlns:p14="http://schemas.microsoft.com/office/powerpoint/2010/main" val="112557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writes: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We are to give to the world an exhibition of what it means to carry </a:t>
            </a:r>
            <a:r>
              <a:rPr lang="en-ZA" sz="18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outd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the law of God. We are to love God supremely and our neighbours as ourselves.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God has a distinctive path for each of us. Our prayer is that you would be faithful to yours. May God give you the courage to faithfully live out your unique life in Christ, and may He surround you. May He keep you close to Himself and transform you. May you hear His voice as you begin a new chapter, loving Him with all your heart, and loving your </a:t>
            </a:r>
            <a:r>
              <a:rPr lang="en-US" sz="1800" noProof="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neighbor</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as yourself.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23</a:t>
            </a:fld>
            <a:endParaRPr lang="en-US"/>
          </a:p>
        </p:txBody>
      </p:sp>
    </p:spTree>
    <p:extLst>
      <p:ext uri="{BB962C8B-B14F-4D97-AF65-F5344CB8AC3E}">
        <p14:creationId xmlns:p14="http://schemas.microsoft.com/office/powerpoint/2010/main" val="28486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2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Conclusion</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God has a distinctive path for each of us. Our prayer is that you would be faithful to yours. May God give you the courage to faithfully live out your unique life in Christ, and may He surround you.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May He keep you close to Him and transform you. May you hear His voice as you begin a new chapter, loving Him with all your heart, and </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loving your neighbor as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yourself</a:t>
            </a:r>
            <a:r>
              <a:rPr lang="en-ZA" sz="180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24</a:t>
            </a:fld>
            <a:endParaRPr lang="en-US"/>
          </a:p>
        </p:txBody>
      </p:sp>
    </p:spTree>
    <p:extLst>
      <p:ext uri="{BB962C8B-B14F-4D97-AF65-F5344CB8AC3E}">
        <p14:creationId xmlns:p14="http://schemas.microsoft.com/office/powerpoint/2010/main" val="287165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28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One of the teachers of the law came and heard them debating. Noticing that Jesus had given them a good answer, he asked him, “Of all the commandments, which is the most important?”</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ZA" sz="1800" baseline="30000" dirty="0">
                <a:solidFill>
                  <a:srgbClr val="000000"/>
                </a:solidFill>
                <a:effectLst/>
                <a:latin typeface="Avenir Next" panose="020B0503020202020204" pitchFamily="34" charset="0"/>
                <a:ea typeface="Quattrocento Sans" panose="020B0502050000020003" pitchFamily="34" charset="0"/>
                <a:cs typeface="Calibri" panose="020F0502020204030204" pitchFamily="34" charset="0"/>
              </a:rPr>
              <a:t>29 </a:t>
            </a:r>
            <a:r>
              <a:rPr lang="en-ZA" sz="1800" dirty="0">
                <a:solidFill>
                  <a:srgbClr val="000000"/>
                </a:solidFill>
                <a:effectLst/>
                <a:latin typeface="Avenir Next" panose="020B0503020202020204" pitchFamily="34" charset="0"/>
                <a:ea typeface="Quattrocento Sans" panose="020B0502050000020003"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The most important one,” answered Jesus, “is this: ‘Hear, O Israel: The Lord our God, the Lord is one.</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30 </a:t>
            </a:r>
            <a:r>
              <a:rPr lang="en-ZA" sz="1800" dirty="0">
                <a:solidFill>
                  <a:srgbClr val="000000"/>
                </a:solidFill>
                <a:effectLst/>
                <a:latin typeface="Avenir Next" panose="020B0503020202020204" pitchFamily="34" charset="0"/>
                <a:ea typeface="Calibri" panose="020F0502020204030204" pitchFamily="34" charset="0"/>
                <a:cs typeface="Calibri (Body)"/>
              </a:rPr>
              <a:t>Love</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the Lord your God with all your heart and with all your soul and with all your mind and with all your strength.’</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31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The second is this: ‘Love your neighbour as yourself.’ There is no commandment greater than these.”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As we unpack these verses further, we will discover what spiritual maturity is and what emotional maturity is.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3</a:t>
            </a:fld>
            <a:endParaRPr lang="en-US"/>
          </a:p>
        </p:txBody>
      </p:sp>
    </p:spTree>
    <p:extLst>
      <p:ext uri="{BB962C8B-B14F-4D97-AF65-F5344CB8AC3E}">
        <p14:creationId xmlns:p14="http://schemas.microsoft.com/office/powerpoint/2010/main" val="14727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a:solidFill>
                  <a:srgbClr val="0070C0"/>
                </a:solidFill>
                <a:effectLst/>
                <a:latin typeface="Avenir Next" panose="020B0503020202020204" pitchFamily="34" charset="0"/>
                <a:ea typeface="Calibri" panose="020F0502020204030204" pitchFamily="34" charset="0"/>
                <a:cs typeface="Calibri" panose="020F0502020204030204" pitchFamily="34" charset="0"/>
              </a:rPr>
              <a:t>The first commandment is to love the </a:t>
            </a:r>
            <a:r>
              <a:rPr lang="en-ZA" sz="1800" cap="small">
                <a:solidFill>
                  <a:srgbClr val="0070C0"/>
                </a:solidFill>
                <a:effectLst/>
                <a:latin typeface="Avenir Next" panose="020B0503020202020204" pitchFamily="34" charset="0"/>
                <a:ea typeface="Calibri" panose="020F0502020204030204" pitchFamily="34" charset="0"/>
                <a:cs typeface="Calibri (Body)"/>
              </a:rPr>
              <a:t>Lord</a:t>
            </a:r>
            <a:r>
              <a:rPr lang="en-ZA" sz="1800">
                <a:solidFill>
                  <a:srgbClr val="0070C0"/>
                </a:solidFill>
                <a:effectLst/>
                <a:latin typeface="Avenir Next" panose="020B0503020202020204" pitchFamily="34" charset="0"/>
                <a:ea typeface="Calibri" panose="020F0502020204030204" pitchFamily="34" charset="0"/>
                <a:cs typeface="Calibri" panose="020F0502020204030204" pitchFamily="34" charset="0"/>
              </a:rPr>
              <a:t> with all your heart, soul, mind, and strength.</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4</a:t>
            </a:fld>
            <a:endParaRPr lang="en-US"/>
          </a:p>
        </p:txBody>
      </p:sp>
    </p:spTree>
    <p:extLst>
      <p:ext uri="{BB962C8B-B14F-4D97-AF65-F5344CB8AC3E}">
        <p14:creationId xmlns:p14="http://schemas.microsoft.com/office/powerpoint/2010/main" val="1821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GOD WITH ALL YOUR HEART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Jesus quotes from Deuteronomy 6:4, 5 when He responds to the scribe (Mark 12:30). This part of the great commandment urges us to love God with all our hearts. This means to love Him intensely at all times and under any circumstance, good or bad. It also means consciously preventing anything to separate us from Him.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White says that to love God with all our heart is to let nothing on earth take away our affection for God. </a:t>
            </a:r>
            <a:endParaRPr lang="en-US" sz="180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I saw that whatever divides the affections, or takes away from the heart supreme love for God, or prevents unlimited confidence and entire trust in Him, assumes the character and takes the form of an idol…. There is allowed no separation of our affections from God. Nothing is to divide our supreme love for Him or our delight in Him. Your will, wishes, plans, desires, and pleasures must all be in subjection.</a:t>
            </a:r>
            <a:r>
              <a:rPr lang="en-ZA" sz="1800" baseline="300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7</a:t>
            </a:r>
            <a:endParaRPr lang="en-US" sz="1800" baseline="30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Z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7</a:t>
            </a:r>
            <a:r>
              <a:rPr lang="en-ZA" sz="1800" dirty="0">
                <a:effectLst/>
                <a:latin typeface="Calibri" panose="020F0502020204030204" pitchFamily="34" charset="0"/>
                <a:ea typeface="Calibri" panose="020F0502020204030204" pitchFamily="34" charset="0"/>
              </a:rPr>
              <a:t> Ellen G. White, </a:t>
            </a:r>
            <a:r>
              <a:rPr lang="en-ZA" sz="1800" i="1" dirty="0">
                <a:effectLst/>
                <a:latin typeface="Calibri" panose="020F0502020204030204" pitchFamily="34" charset="0"/>
                <a:ea typeface="Calibri" panose="020F0502020204030204" pitchFamily="34" charset="0"/>
              </a:rPr>
              <a:t>Lift Him Up</a:t>
            </a:r>
            <a:r>
              <a:rPr lang="en-ZA" sz="1800" dirty="0">
                <a:effectLst/>
                <a:latin typeface="Calibri" panose="020F0502020204030204" pitchFamily="34" charset="0"/>
                <a:ea typeface="Calibri" panose="020F0502020204030204" pitchFamily="34" charset="0"/>
              </a:rPr>
              <a:t>, 142.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5</a:t>
            </a:fld>
            <a:endParaRPr lang="en-US"/>
          </a:p>
        </p:txBody>
      </p:sp>
    </p:spTree>
    <p:extLst>
      <p:ext uri="{BB962C8B-B14F-4D97-AF65-F5344CB8AC3E}">
        <p14:creationId xmlns:p14="http://schemas.microsoft.com/office/powerpoint/2010/main" val="17520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fontAlgn="base">
              <a:spcBef>
                <a:spcPts val="0"/>
              </a:spcBef>
              <a:spcAft>
                <a:spcPts val="0"/>
              </a:spcAft>
              <a:buFontTx/>
              <a:buNone/>
            </a:pP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LOVE GOD WITH ALL YOUR SOUL</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This part of the great commandment reminds us to love our heavenly Father with all our soul. </a:t>
            </a:r>
            <a:r>
              <a:rPr lang="en-ZA" sz="18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Albert Barnes writes that to love the Lord with all your soul, “means to be willing to give up the life to him, and to devote it all to his service; to live to him, and to be willing to die at his command.”</a:t>
            </a:r>
            <a:r>
              <a:rPr lang="en-ZA" sz="1800" baseline="30000" dirty="0">
                <a:solidFill>
                  <a:srgbClr val="202124"/>
                </a:solidFill>
                <a:effectLst/>
                <a:latin typeface="Avenir Next" panose="020B050302020202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rPr>
              <a:t> </a:t>
            </a:r>
          </a:p>
          <a:p>
            <a:pPr marL="0" marR="0" fontAlgn="base">
              <a:spcBef>
                <a:spcPts val="0"/>
              </a:spcBef>
              <a:spcAft>
                <a:spcPts val="0"/>
              </a:spcAft>
            </a:pP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David says it this way, “</a:t>
            </a:r>
            <a:r>
              <a:rPr lang="en-ZA" sz="1800" dirty="0">
                <a:solidFill>
                  <a:srgbClr val="191919"/>
                </a:solidFill>
                <a:effectLst/>
                <a:latin typeface="Avenir Next" panose="020B0503020202020204" pitchFamily="34" charset="0"/>
                <a:ea typeface="Times New Roman" panose="02020603050405020304" pitchFamily="18" charset="0"/>
                <a:cs typeface="Calibri" panose="020F0502020204030204" pitchFamily="34" charset="0"/>
              </a:rPr>
              <a:t>As the deer pants for streams of water, so my soul pants for you, my God. My soul thirsts for God, for the living God. When can I go and meet with God?” (</a:t>
            </a: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Psalm 42:1, 2).</a:t>
            </a:r>
            <a:r>
              <a:rPr lang="en-ZA" sz="180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 So, to love God with all our soul is to love Him with all that we are, to find our inner self inclined toward Him, to seek Him, and to keep Him at the </a:t>
            </a:r>
            <a:r>
              <a:rPr lang="en-US" sz="1800" noProof="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center</a:t>
            </a:r>
            <a:r>
              <a:rPr lang="en-ZA" sz="1800" dirty="0">
                <a:solidFill>
                  <a:srgbClr val="000000"/>
                </a:solidFill>
                <a:effectLst/>
                <a:latin typeface="Avenir Next" panose="020B0503020202020204" pitchFamily="34" charset="0"/>
                <a:ea typeface="Times New Roman" panose="02020603050405020304" pitchFamily="18" charset="0"/>
                <a:cs typeface="Calibri" panose="020F0502020204030204" pitchFamily="34" charset="0"/>
              </a:rPr>
              <a:t> of our lives.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algn="l"/>
            <a:r>
              <a:rPr lang="en-ZA" sz="1200" baseline="30000" dirty="0">
                <a:effectLst/>
                <a:latin typeface="Calibri" panose="020F0502020204030204" pitchFamily="34" charset="0"/>
                <a:ea typeface="Calibri" panose="020F0502020204030204" pitchFamily="34" charset="0"/>
              </a:rPr>
              <a:t>8</a:t>
            </a:r>
            <a:r>
              <a:rPr lang="en-ZA" sz="1200" dirty="0">
                <a:effectLst/>
                <a:latin typeface="Calibri" panose="020F0502020204030204" pitchFamily="34" charset="0"/>
                <a:ea typeface="Calibri" panose="020F0502020204030204" pitchFamily="34" charset="0"/>
              </a:rPr>
              <a:t> Albert </a:t>
            </a:r>
            <a:r>
              <a:rPr lang="en-US" sz="1200" dirty="0">
                <a:effectLst/>
                <a:latin typeface="Calibri" panose="020F0502020204030204" pitchFamily="34" charset="0"/>
                <a:ea typeface="Calibri" panose="020F0502020204030204" pitchFamily="34" charset="0"/>
              </a:rPr>
              <a:t>Barnes [1834], </a:t>
            </a:r>
            <a:r>
              <a:rPr lang="en-US" sz="1200" i="1" dirty="0">
                <a:effectLst/>
                <a:latin typeface="Calibri" panose="020F0502020204030204" pitchFamily="34" charset="0"/>
                <a:ea typeface="Calibri" panose="020F0502020204030204" pitchFamily="34" charset="0"/>
              </a:rPr>
              <a:t>Notes on the Bible, </a:t>
            </a:r>
            <a:r>
              <a:rPr lang="en-US" sz="1200" dirty="0">
                <a:effectLst/>
                <a:latin typeface="Calibri" panose="020F0502020204030204" pitchFamily="34" charset="0"/>
                <a:ea typeface="Calibri" panose="020F0502020204030204" pitchFamily="34" charset="0"/>
              </a:rPr>
              <a:t>Matthew 22:37.</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6</a:t>
            </a:fld>
            <a:endParaRPr lang="en-US"/>
          </a:p>
        </p:txBody>
      </p:sp>
    </p:spTree>
    <p:extLst>
      <p:ext uri="{BB962C8B-B14F-4D97-AF65-F5344CB8AC3E}">
        <p14:creationId xmlns:p14="http://schemas.microsoft.com/office/powerpoint/2010/main" val="326480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a:effectLst/>
                <a:latin typeface="Avenir Next" panose="020B0503020202020204" pitchFamily="34" charset="0"/>
                <a:ea typeface="Calibri" panose="020F0502020204030204" pitchFamily="34" charset="0"/>
                <a:cs typeface="Calibri" panose="020F0502020204030204" pitchFamily="34" charset="0"/>
              </a:rPr>
              <a:t>LOVE GOD WITH ALL YOUR MIND</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effectLst/>
                <a:latin typeface="Avenir Next" panose="020B0503020202020204" pitchFamily="34" charset="0"/>
                <a:ea typeface="Calibri" panose="020F0502020204030204" pitchFamily="34" charset="0"/>
                <a:cs typeface="Calibri" panose="020F0502020204030204" pitchFamily="34" charset="0"/>
              </a:rPr>
              <a:t>This part of the great commandment shows us the importance of keeping our minds submitted to God. This begins with where we direct our thoughts. Paul encourages us to think about things that are true, noble, right, pure, lovely, good, virtuous, and praiseworthy (Philippians 4:8); and to be transformed by the renewing of our minds so that we can test the will of God (Romans 12:2).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7</a:t>
            </a:fld>
            <a:endParaRPr lang="en-US"/>
          </a:p>
        </p:txBody>
      </p:sp>
    </p:spTree>
    <p:extLst>
      <p:ext uri="{BB962C8B-B14F-4D97-AF65-F5344CB8AC3E}">
        <p14:creationId xmlns:p14="http://schemas.microsoft.com/office/powerpoint/2010/main" val="263610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n-ZA" sz="1800" b="1">
                <a:effectLst/>
                <a:latin typeface="Avenir Next" panose="020B0503020202020204" pitchFamily="34" charset="0"/>
                <a:ea typeface="Calibri" panose="020F0502020204030204" pitchFamily="34" charset="0"/>
                <a:cs typeface="Calibri" panose="020F0502020204030204" pitchFamily="34" charset="0"/>
              </a:rPr>
              <a:t>LOVE GOD WITH ALL YOUR STRENGTH</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ZA" sz="1800">
                <a:effectLst/>
                <a:latin typeface="Avenir Next" panose="020B0503020202020204" pitchFamily="34" charset="0"/>
                <a:ea typeface="Calibri" panose="020F0502020204030204" pitchFamily="34" charset="0"/>
                <a:cs typeface="Calibri" panose="020F0502020204030204" pitchFamily="34" charset="0"/>
              </a:rPr>
              <a:t>This part of the great commandment encourages us to love God with all our strength. Strength refers to the physical aspect of love and is the “how” of showing God that we love Him. “With all our strength” is presenting our whole self, body and action, as a living and holy sacrifice to the God we love (Romans 12:1). It is speaking up when we see injustice. It is caring for the physically and spiritually wounded. It is doing what is right </a:t>
            </a:r>
            <a:r>
              <a:rPr lang="en-ZA" sz="1800" u="none">
                <a:solidFill>
                  <a:srgbClr val="7030A0"/>
                </a:solidFill>
                <a:effectLst/>
                <a:latin typeface="Avenir Next" panose="020B0503020202020204" pitchFamily="34" charset="0"/>
                <a:ea typeface="Calibri" panose="020F0502020204030204" pitchFamily="34" charset="0"/>
                <a:cs typeface="Calibri" panose="020F0502020204030204" pitchFamily="34" charset="0"/>
              </a:rPr>
              <a:t>even if no one sees us.</a:t>
            </a:r>
            <a:r>
              <a:rPr lang="en-ZA" sz="1800">
                <a:effectLst/>
                <a:latin typeface="Avenir Next" panose="020B0503020202020204" pitchFamily="34" charset="0"/>
                <a:ea typeface="Calibri" panose="020F0502020204030204" pitchFamily="34" charset="0"/>
                <a:cs typeface="Calibri" panose="020F0502020204030204" pitchFamily="34" charset="0"/>
              </a:rPr>
              <a:t> It is acting righteously even when we see no reward in doing so—</a:t>
            </a:r>
            <a:r>
              <a:rPr lang="en-ZA" sz="1800" u="none">
                <a:solidFill>
                  <a:srgbClr val="7030A0"/>
                </a:solidFill>
                <a:effectLst/>
                <a:latin typeface="Avenir Next" panose="020B0503020202020204" pitchFamily="34" charset="0"/>
                <a:ea typeface="Calibri" panose="020F0502020204030204" pitchFamily="34" charset="0"/>
                <a:cs typeface="Calibri" panose="020F0502020204030204" pitchFamily="34" charset="0"/>
              </a:rPr>
              <a:t>even when we are persecuted for those righteous acts.</a:t>
            </a:r>
            <a:r>
              <a:rPr lang="en-ZA" sz="1800" u="none">
                <a:effectLst/>
                <a:latin typeface="Avenir Next" panose="020B0503020202020204" pitchFamily="34" charset="0"/>
                <a:ea typeface="Calibri" panose="020F0502020204030204" pitchFamily="34" charset="0"/>
                <a:cs typeface="Calibri" panose="020F0502020204030204" pitchFamily="34" charset="0"/>
              </a:rPr>
              <a:t> </a:t>
            </a:r>
            <a:r>
              <a:rPr lang="en-ZA" sz="1800">
                <a:effectLst/>
                <a:latin typeface="Avenir Next" panose="020B0503020202020204" pitchFamily="34" charset="0"/>
                <a:ea typeface="Calibri" panose="020F0502020204030204" pitchFamily="34" charset="0"/>
                <a:cs typeface="Calibri" panose="020F0502020204030204" pitchFamily="34" charset="0"/>
              </a:rPr>
              <a:t>If our inner motivation and desire is to love God, our actions (the strength of our body) will show it. </a:t>
            </a:r>
            <a:endParaRPr lang="en-US" sz="1800">
              <a:effectLst/>
              <a:latin typeface="Calibri" panose="020F0502020204030204" pitchFamily="34" charset="0"/>
              <a:ea typeface="Calibri" panose="020F0502020204030204" pitchFamily="34" charset="0"/>
            </a:endParaRPr>
          </a:p>
          <a:p>
            <a:endParaRPr lang="en-US" b="1"/>
          </a:p>
        </p:txBody>
      </p:sp>
      <p:sp>
        <p:nvSpPr>
          <p:cNvPr id="4" name="Slide Number Placeholder 3"/>
          <p:cNvSpPr>
            <a:spLocks noGrp="1"/>
          </p:cNvSpPr>
          <p:nvPr>
            <p:ph type="sldNum" sz="quarter" idx="5"/>
          </p:nvPr>
        </p:nvSpPr>
        <p:spPr/>
        <p:txBody>
          <a:bodyPr/>
          <a:lstStyle/>
          <a:p>
            <a:fld id="{1F3ABD8E-FC08-624E-A1D0-FB6DD3BB6DD3}" type="slidenum">
              <a:rPr lang="en-US" smtClean="0"/>
              <a:t>8</a:t>
            </a:fld>
            <a:endParaRPr lang="en-US"/>
          </a:p>
        </p:txBody>
      </p:sp>
    </p:spTree>
    <p:extLst>
      <p:ext uri="{BB962C8B-B14F-4D97-AF65-F5344CB8AC3E}">
        <p14:creationId xmlns:p14="http://schemas.microsoft.com/office/powerpoint/2010/main" val="136623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a:effectLst/>
                <a:latin typeface="Avenir Next" panose="020B0503020202020204" pitchFamily="34" charset="0"/>
                <a:ea typeface="Calibri" panose="020F0502020204030204" pitchFamily="34" charset="0"/>
                <a:cs typeface="Calibri" panose="020F0502020204030204" pitchFamily="34" charset="0"/>
              </a:rPr>
              <a:t>In summary, the way Jesus presents the first commandment teaches us how to be spiritually mature. The love we have for God will be seen through our relationship with Him and in every aspect of our being.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9</a:t>
            </a:fld>
            <a:endParaRPr lang="en-US"/>
          </a:p>
        </p:txBody>
      </p:sp>
    </p:spTree>
    <p:extLst>
      <p:ext uri="{BB962C8B-B14F-4D97-AF65-F5344CB8AC3E}">
        <p14:creationId xmlns:p14="http://schemas.microsoft.com/office/powerpoint/2010/main" val="3076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835-D738-B5C5-2F3C-EF95C76BE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9F21D-FD35-9341-CAE2-38598AE9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8E5E9-68DF-1B0C-320B-EB1447D7F09C}"/>
              </a:ext>
            </a:extLst>
          </p:cNvPr>
          <p:cNvSpPr>
            <a:spLocks noGrp="1"/>
          </p:cNvSpPr>
          <p:nvPr>
            <p:ph type="dt" sz="half" idx="10"/>
          </p:nvPr>
        </p:nvSpPr>
        <p:spPr/>
        <p:txBody>
          <a:bodyPr/>
          <a:lstStyle/>
          <a:p>
            <a:fld id="{037C7C4A-1CEC-3F46-83A5-E117E17A804C}" type="datetime1">
              <a:rPr lang="en-US" smtClean="0"/>
              <a:t>3/3/2023</a:t>
            </a:fld>
            <a:endParaRPr lang="en-US"/>
          </a:p>
        </p:txBody>
      </p:sp>
      <p:sp>
        <p:nvSpPr>
          <p:cNvPr id="5" name="Footer Placeholder 4">
            <a:extLst>
              <a:ext uri="{FF2B5EF4-FFF2-40B4-BE49-F238E27FC236}">
                <a16:creationId xmlns:a16="http://schemas.microsoft.com/office/drawing/2014/main" id="{338F1C55-6635-B5E0-898F-60DF25AC8D1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BD9354BA-70E7-9907-92DF-B26C056EBC1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2614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3489-4F95-4B44-EA90-286653B1F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74F0B-BF5F-A2EE-B08D-B4D574A37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2B073-6441-5552-D5E4-C55DECA235C5}"/>
              </a:ext>
            </a:extLst>
          </p:cNvPr>
          <p:cNvSpPr>
            <a:spLocks noGrp="1"/>
          </p:cNvSpPr>
          <p:nvPr>
            <p:ph type="dt" sz="half" idx="10"/>
          </p:nvPr>
        </p:nvSpPr>
        <p:spPr/>
        <p:txBody>
          <a:bodyPr/>
          <a:lstStyle/>
          <a:p>
            <a:fld id="{6F70D02C-17F8-D048-A271-2053E41950D1}" type="datetime1">
              <a:rPr lang="en-US" smtClean="0"/>
              <a:t>3/3/2023</a:t>
            </a:fld>
            <a:endParaRPr lang="en-US"/>
          </a:p>
        </p:txBody>
      </p:sp>
      <p:sp>
        <p:nvSpPr>
          <p:cNvPr id="5" name="Footer Placeholder 4">
            <a:extLst>
              <a:ext uri="{FF2B5EF4-FFF2-40B4-BE49-F238E27FC236}">
                <a16:creationId xmlns:a16="http://schemas.microsoft.com/office/drawing/2014/main" id="{F2BBC688-C06D-7EDC-7FDB-169A19FCFCF2}"/>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4E4DBD5D-F59A-E64E-D99E-BB479E70D4F9}"/>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5458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F3EF6-AEA7-218C-0612-52195D70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27207-F1C5-285E-59B1-FBC4B2E89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3A080-AAC8-F887-F8AB-1A5CF01475FA}"/>
              </a:ext>
            </a:extLst>
          </p:cNvPr>
          <p:cNvSpPr>
            <a:spLocks noGrp="1"/>
          </p:cNvSpPr>
          <p:nvPr>
            <p:ph type="dt" sz="half" idx="10"/>
          </p:nvPr>
        </p:nvSpPr>
        <p:spPr/>
        <p:txBody>
          <a:bodyPr/>
          <a:lstStyle/>
          <a:p>
            <a:fld id="{9DC2241F-F683-8245-99D2-50D9AD1497E7}" type="datetime1">
              <a:rPr lang="en-US" smtClean="0"/>
              <a:t>3/3/2023</a:t>
            </a:fld>
            <a:endParaRPr lang="en-US"/>
          </a:p>
        </p:txBody>
      </p:sp>
      <p:sp>
        <p:nvSpPr>
          <p:cNvPr id="5" name="Footer Placeholder 4">
            <a:extLst>
              <a:ext uri="{FF2B5EF4-FFF2-40B4-BE49-F238E27FC236}">
                <a16:creationId xmlns:a16="http://schemas.microsoft.com/office/drawing/2014/main" id="{4B5D521E-2796-3AE1-A9DA-35620EC70A5F}"/>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6DCFDD7A-574B-4564-32D7-DFA290351F95}"/>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5589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E52C-0BB9-91CD-35F1-29E891CF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E86DF-FD8A-82C3-A206-6F436D6BD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2ECC5-CF15-F4FC-AD3B-105359EDAE03}"/>
              </a:ext>
            </a:extLst>
          </p:cNvPr>
          <p:cNvSpPr>
            <a:spLocks noGrp="1"/>
          </p:cNvSpPr>
          <p:nvPr>
            <p:ph type="dt" sz="half" idx="10"/>
          </p:nvPr>
        </p:nvSpPr>
        <p:spPr/>
        <p:txBody>
          <a:bodyPr/>
          <a:lstStyle/>
          <a:p>
            <a:fld id="{EDB1C0E1-0120-DE40-8971-FF0837AA5474}" type="datetime1">
              <a:rPr lang="en-US" smtClean="0"/>
              <a:t>3/3/2023</a:t>
            </a:fld>
            <a:endParaRPr lang="en-US"/>
          </a:p>
        </p:txBody>
      </p:sp>
      <p:sp>
        <p:nvSpPr>
          <p:cNvPr id="5" name="Footer Placeholder 4">
            <a:extLst>
              <a:ext uri="{FF2B5EF4-FFF2-40B4-BE49-F238E27FC236}">
                <a16:creationId xmlns:a16="http://schemas.microsoft.com/office/drawing/2014/main" id="{9B0B341A-1B52-0450-DC29-095399939DA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745DF46E-4C55-119D-F8C8-668124A25E0D}"/>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0055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F4CD-43C4-D1F1-8E7E-90259CF06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566C8-E410-03B6-9E9B-691033F76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C8161-810B-A006-3CBA-7EA25DF54D85}"/>
              </a:ext>
            </a:extLst>
          </p:cNvPr>
          <p:cNvSpPr>
            <a:spLocks noGrp="1"/>
          </p:cNvSpPr>
          <p:nvPr>
            <p:ph type="dt" sz="half" idx="10"/>
          </p:nvPr>
        </p:nvSpPr>
        <p:spPr/>
        <p:txBody>
          <a:bodyPr/>
          <a:lstStyle/>
          <a:p>
            <a:fld id="{ED1DFEE3-E07A-A444-B3F1-6B640DDED1C2}" type="datetime1">
              <a:rPr lang="en-US" smtClean="0"/>
              <a:t>3/3/2023</a:t>
            </a:fld>
            <a:endParaRPr lang="en-US"/>
          </a:p>
        </p:txBody>
      </p:sp>
      <p:sp>
        <p:nvSpPr>
          <p:cNvPr id="5" name="Footer Placeholder 4">
            <a:extLst>
              <a:ext uri="{FF2B5EF4-FFF2-40B4-BE49-F238E27FC236}">
                <a16:creationId xmlns:a16="http://schemas.microsoft.com/office/drawing/2014/main" id="{93887CE2-9EC0-86C7-13B6-9F87E259E35C}"/>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EAD50568-3385-29D7-4BAE-639710584242}"/>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38170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C07B-5C99-3762-6BC1-57CF95EB1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3FCC3-9422-C6B2-9DFE-474F4A74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A4B3C-FDE2-7BB9-92CF-7DE6BA017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BE6E8-3149-4EA8-9FDF-95F71DD0F9FC}"/>
              </a:ext>
            </a:extLst>
          </p:cNvPr>
          <p:cNvSpPr>
            <a:spLocks noGrp="1"/>
          </p:cNvSpPr>
          <p:nvPr>
            <p:ph type="dt" sz="half" idx="10"/>
          </p:nvPr>
        </p:nvSpPr>
        <p:spPr/>
        <p:txBody>
          <a:bodyPr/>
          <a:lstStyle/>
          <a:p>
            <a:fld id="{3C2828C1-DC10-A74A-839A-B5A1ACB9AF01}" type="datetime1">
              <a:rPr lang="en-US" smtClean="0"/>
              <a:t>3/3/2023</a:t>
            </a:fld>
            <a:endParaRPr lang="en-US"/>
          </a:p>
        </p:txBody>
      </p:sp>
      <p:sp>
        <p:nvSpPr>
          <p:cNvPr id="6" name="Footer Placeholder 5">
            <a:extLst>
              <a:ext uri="{FF2B5EF4-FFF2-40B4-BE49-F238E27FC236}">
                <a16:creationId xmlns:a16="http://schemas.microsoft.com/office/drawing/2014/main" id="{380F7A67-6D62-9194-9E7F-67B896E2CBCB}"/>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2DAD78F0-FEF9-0E60-696A-2ED5CDAC243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6442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1E20-A485-923B-14DE-4915DC3CB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BDC2A-290A-1B5E-5CFF-65950269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F1005-BD56-6B93-F1C4-056F0C19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AF4B0-657F-F464-CE98-D55A6C6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A7CCD-9ACB-ED34-5334-3B77EE10F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66A6-6ADF-FE70-103C-530A03E00B40}"/>
              </a:ext>
            </a:extLst>
          </p:cNvPr>
          <p:cNvSpPr>
            <a:spLocks noGrp="1"/>
          </p:cNvSpPr>
          <p:nvPr>
            <p:ph type="dt" sz="half" idx="10"/>
          </p:nvPr>
        </p:nvSpPr>
        <p:spPr/>
        <p:txBody>
          <a:bodyPr/>
          <a:lstStyle/>
          <a:p>
            <a:fld id="{3C29FB00-87D7-B541-B7AB-A4D082122CF5}" type="datetime1">
              <a:rPr lang="en-US" smtClean="0"/>
              <a:t>3/3/2023</a:t>
            </a:fld>
            <a:endParaRPr lang="en-US"/>
          </a:p>
        </p:txBody>
      </p:sp>
      <p:sp>
        <p:nvSpPr>
          <p:cNvPr id="8" name="Footer Placeholder 7">
            <a:extLst>
              <a:ext uri="{FF2B5EF4-FFF2-40B4-BE49-F238E27FC236}">
                <a16:creationId xmlns:a16="http://schemas.microsoft.com/office/drawing/2014/main" id="{18A6E64E-009F-23FC-4E3B-DC9E39F561FF}"/>
              </a:ext>
            </a:extLst>
          </p:cNvPr>
          <p:cNvSpPr>
            <a:spLocks noGrp="1"/>
          </p:cNvSpPr>
          <p:nvPr>
            <p:ph type="ftr" sz="quarter" idx="11"/>
          </p:nvPr>
        </p:nvSpPr>
        <p:spPr/>
        <p:txBody>
          <a:bodyPr/>
          <a:lstStyle/>
          <a:p>
            <a:r>
              <a:rPr lang="en-US"/>
              <a:t>Women's Ministries Emphasis Day | June 10, 2023</a:t>
            </a:r>
          </a:p>
        </p:txBody>
      </p:sp>
      <p:sp>
        <p:nvSpPr>
          <p:cNvPr id="9" name="Slide Number Placeholder 8">
            <a:extLst>
              <a:ext uri="{FF2B5EF4-FFF2-40B4-BE49-F238E27FC236}">
                <a16:creationId xmlns:a16="http://schemas.microsoft.com/office/drawing/2014/main" id="{B85F474D-3F6D-4286-7A5B-B0861084123C}"/>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8036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1E3A-D83C-7667-21B8-CAE3D793E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A62403-A821-4DBE-BBEB-105D022DD447}"/>
              </a:ext>
            </a:extLst>
          </p:cNvPr>
          <p:cNvSpPr>
            <a:spLocks noGrp="1"/>
          </p:cNvSpPr>
          <p:nvPr>
            <p:ph type="dt" sz="half" idx="10"/>
          </p:nvPr>
        </p:nvSpPr>
        <p:spPr/>
        <p:txBody>
          <a:bodyPr/>
          <a:lstStyle/>
          <a:p>
            <a:fld id="{74373746-4C28-D54E-87FE-EE54EDB5DD5C}" type="datetime1">
              <a:rPr lang="en-US" smtClean="0"/>
              <a:t>3/3/2023</a:t>
            </a:fld>
            <a:endParaRPr lang="en-US"/>
          </a:p>
        </p:txBody>
      </p:sp>
      <p:sp>
        <p:nvSpPr>
          <p:cNvPr id="4" name="Footer Placeholder 3">
            <a:extLst>
              <a:ext uri="{FF2B5EF4-FFF2-40B4-BE49-F238E27FC236}">
                <a16:creationId xmlns:a16="http://schemas.microsoft.com/office/drawing/2014/main" id="{0D127255-F3BA-865E-2FFF-62D2A4E8E19C}"/>
              </a:ext>
            </a:extLst>
          </p:cNvPr>
          <p:cNvSpPr>
            <a:spLocks noGrp="1"/>
          </p:cNvSpPr>
          <p:nvPr>
            <p:ph type="ftr" sz="quarter" idx="11"/>
          </p:nvPr>
        </p:nvSpPr>
        <p:spPr/>
        <p:txBody>
          <a:bodyPr/>
          <a:lstStyle/>
          <a:p>
            <a:r>
              <a:rPr lang="en-US"/>
              <a:t>Women's Ministries Emphasis Day | June 10, 2023</a:t>
            </a:r>
          </a:p>
        </p:txBody>
      </p:sp>
      <p:sp>
        <p:nvSpPr>
          <p:cNvPr id="5" name="Slide Number Placeholder 4">
            <a:extLst>
              <a:ext uri="{FF2B5EF4-FFF2-40B4-BE49-F238E27FC236}">
                <a16:creationId xmlns:a16="http://schemas.microsoft.com/office/drawing/2014/main" id="{9DE5C589-D001-1E90-89A5-B050FF5B230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7629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6C814-BE4D-7EAF-1E9C-75A3DEEC8F41}"/>
              </a:ext>
            </a:extLst>
          </p:cNvPr>
          <p:cNvSpPr>
            <a:spLocks noGrp="1"/>
          </p:cNvSpPr>
          <p:nvPr>
            <p:ph type="dt" sz="half" idx="10"/>
          </p:nvPr>
        </p:nvSpPr>
        <p:spPr/>
        <p:txBody>
          <a:bodyPr/>
          <a:lstStyle/>
          <a:p>
            <a:fld id="{EBF88F21-C05E-FA48-A03F-C0090F212A88}" type="datetime1">
              <a:rPr lang="en-US" smtClean="0"/>
              <a:t>3/3/2023</a:t>
            </a:fld>
            <a:endParaRPr lang="en-US"/>
          </a:p>
        </p:txBody>
      </p:sp>
      <p:sp>
        <p:nvSpPr>
          <p:cNvPr id="3" name="Footer Placeholder 2">
            <a:extLst>
              <a:ext uri="{FF2B5EF4-FFF2-40B4-BE49-F238E27FC236}">
                <a16:creationId xmlns:a16="http://schemas.microsoft.com/office/drawing/2014/main" id="{A48064FA-F905-E440-18E9-0B3FD0C1ECAD}"/>
              </a:ext>
            </a:extLst>
          </p:cNvPr>
          <p:cNvSpPr>
            <a:spLocks noGrp="1"/>
          </p:cNvSpPr>
          <p:nvPr>
            <p:ph type="ftr" sz="quarter" idx="11"/>
          </p:nvPr>
        </p:nvSpPr>
        <p:spPr/>
        <p:txBody>
          <a:bodyPr/>
          <a:lstStyle/>
          <a:p>
            <a:r>
              <a:rPr lang="en-US"/>
              <a:t>Women's Ministries Emphasis Day | June 10, 2023</a:t>
            </a:r>
          </a:p>
        </p:txBody>
      </p:sp>
      <p:sp>
        <p:nvSpPr>
          <p:cNvPr id="4" name="Slide Number Placeholder 3">
            <a:extLst>
              <a:ext uri="{FF2B5EF4-FFF2-40B4-BE49-F238E27FC236}">
                <a16:creationId xmlns:a16="http://schemas.microsoft.com/office/drawing/2014/main" id="{05276EAA-BAB6-3FFE-2F1C-1F773F69B174}"/>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4674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AE94-425A-01FE-B056-11569466C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C28AD-8C1C-C5EE-BA09-FBC755C84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C38A7-E525-8D1E-734C-02D0CC7D2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EECE-D4A1-40AE-D4D9-CCC36F80C4F0}"/>
              </a:ext>
            </a:extLst>
          </p:cNvPr>
          <p:cNvSpPr>
            <a:spLocks noGrp="1"/>
          </p:cNvSpPr>
          <p:nvPr>
            <p:ph type="dt" sz="half" idx="10"/>
          </p:nvPr>
        </p:nvSpPr>
        <p:spPr/>
        <p:txBody>
          <a:bodyPr/>
          <a:lstStyle/>
          <a:p>
            <a:fld id="{190745BB-488D-B74D-8EDB-784A1C39979E}" type="datetime1">
              <a:rPr lang="en-US" smtClean="0"/>
              <a:t>3/3/2023</a:t>
            </a:fld>
            <a:endParaRPr lang="en-US"/>
          </a:p>
        </p:txBody>
      </p:sp>
      <p:sp>
        <p:nvSpPr>
          <p:cNvPr id="6" name="Footer Placeholder 5">
            <a:extLst>
              <a:ext uri="{FF2B5EF4-FFF2-40B4-BE49-F238E27FC236}">
                <a16:creationId xmlns:a16="http://schemas.microsoft.com/office/drawing/2014/main" id="{9CFF27CA-75AD-ACD0-D647-AB92107EFC51}"/>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B534D313-6498-22EE-153E-251D2A0BE6C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70575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CABD-8684-EC9F-AEA8-4B2F8A64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4C7F9-CB7B-9EE6-004C-433348AC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D3D-AB86-DD21-46A6-CA85618B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F93F4-F313-7262-A45B-7349FDD1A331}"/>
              </a:ext>
            </a:extLst>
          </p:cNvPr>
          <p:cNvSpPr>
            <a:spLocks noGrp="1"/>
          </p:cNvSpPr>
          <p:nvPr>
            <p:ph type="dt" sz="half" idx="10"/>
          </p:nvPr>
        </p:nvSpPr>
        <p:spPr/>
        <p:txBody>
          <a:bodyPr/>
          <a:lstStyle/>
          <a:p>
            <a:fld id="{323B289F-F606-6543-94C5-C878D60FDA2C}" type="datetime1">
              <a:rPr lang="en-US" smtClean="0"/>
              <a:t>3/3/2023</a:t>
            </a:fld>
            <a:endParaRPr lang="en-US"/>
          </a:p>
        </p:txBody>
      </p:sp>
      <p:sp>
        <p:nvSpPr>
          <p:cNvPr id="6" name="Footer Placeholder 5">
            <a:extLst>
              <a:ext uri="{FF2B5EF4-FFF2-40B4-BE49-F238E27FC236}">
                <a16:creationId xmlns:a16="http://schemas.microsoft.com/office/drawing/2014/main" id="{4C784A72-27B5-DC71-3B7A-05C03C7EAB1C}"/>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DFA2C8F8-8656-BAB0-7907-8D7B8163793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411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07DEC-0300-A1B7-E242-1ECDF46D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0F4D6-D345-A85C-D822-E60CBB97F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A1246-3292-45C2-7FE7-E78EDF699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1BE16-8C5A-214A-93F9-07B8B5723245}" type="datetime1">
              <a:rPr lang="en-US" smtClean="0"/>
              <a:t>3/3/2023</a:t>
            </a:fld>
            <a:endParaRPr lang="en-US"/>
          </a:p>
        </p:txBody>
      </p:sp>
      <p:sp>
        <p:nvSpPr>
          <p:cNvPr id="5" name="Footer Placeholder 4">
            <a:extLst>
              <a:ext uri="{FF2B5EF4-FFF2-40B4-BE49-F238E27FC236}">
                <a16:creationId xmlns:a16="http://schemas.microsoft.com/office/drawing/2014/main" id="{E7F3E8DA-762A-13A9-53DC-79061CEA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Women's Ministries Emphasis Day | June 10, 2023</a:t>
            </a:r>
          </a:p>
        </p:txBody>
      </p:sp>
      <p:sp>
        <p:nvSpPr>
          <p:cNvPr id="6" name="Slide Number Placeholder 5">
            <a:extLst>
              <a:ext uri="{FF2B5EF4-FFF2-40B4-BE49-F238E27FC236}">
                <a16:creationId xmlns:a16="http://schemas.microsoft.com/office/drawing/2014/main" id="{EC16AE94-469B-0A3C-ACCC-6F5F5D5E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7016-2A0F-CE4A-995C-3BD64DEC97AB}" type="slidenum">
              <a:rPr lang="en-US" smtClean="0"/>
              <a:t>‹#›</a:t>
            </a:fld>
            <a:endParaRPr lang="en-US"/>
          </a:p>
        </p:txBody>
      </p:sp>
    </p:spTree>
    <p:extLst>
      <p:ext uri="{BB962C8B-B14F-4D97-AF65-F5344CB8AC3E}">
        <p14:creationId xmlns:p14="http://schemas.microsoft.com/office/powerpoint/2010/main" val="40416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276284" y="337537"/>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schemeClr val="tx1">
                    <a:lumMod val="75000"/>
                    <a:lumOff val="25000"/>
                  </a:schemeClr>
                </a:solidFill>
                <a:latin typeface="Cochocib Script Latin Pro" panose="02000503000000020003" pitchFamily="2" charset="77"/>
              </a:rPr>
              <a:t> </a:t>
            </a:r>
            <a:r>
              <a:rPr lang="en-US" sz="11500" dirty="0">
                <a:solidFill>
                  <a:schemeClr val="accent5">
                    <a:lumMod val="50000"/>
                  </a:schemeClr>
                </a:solidFill>
                <a:latin typeface="Sinthya" panose="02000500000000000000" pitchFamily="2" charset="0"/>
              </a:rPr>
              <a:t>Love</a:t>
            </a:r>
            <a:r>
              <a:rPr lang="en-US" sz="11500" dirty="0">
                <a:solidFill>
                  <a:schemeClr val="tx1">
                    <a:lumMod val="75000"/>
                    <a:lumOff val="25000"/>
                  </a:schemeClr>
                </a:solidFill>
                <a:latin typeface="Sinthya" panose="02000500000000000000" pitchFamily="2" charset="0"/>
              </a:rPr>
              <a:t> </a:t>
            </a:r>
            <a:endParaRPr lang="en-US" dirty="0">
              <a:solidFill>
                <a:schemeClr val="tx1">
                  <a:lumMod val="75000"/>
                  <a:lumOff val="25000"/>
                </a:schemeClr>
              </a:solidFill>
              <a:latin typeface="Sinthya" panose="02000500000000000000" pitchFamily="2" charset="0"/>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877330" y="2007544"/>
            <a:ext cx="5218307"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THAT TRANSFORMS</a:t>
            </a:r>
            <a:endParaRPr lang="en-US" sz="4800" dirty="0">
              <a:solidFill>
                <a:schemeClr val="accent5">
                  <a:lumMod val="50000"/>
                </a:schemeClr>
              </a:solidFill>
              <a:latin typeface="Abadi MT Condensed Light" panose="020B0306030101010103" pitchFamily="34" charset="77"/>
            </a:endParaRPr>
          </a:p>
        </p:txBody>
      </p:sp>
      <p:sp>
        <p:nvSpPr>
          <p:cNvPr id="8" name="TextBox 7">
            <a:extLst>
              <a:ext uri="{FF2B5EF4-FFF2-40B4-BE49-F238E27FC236}">
                <a16:creationId xmlns:a16="http://schemas.microsoft.com/office/drawing/2014/main" id="{CD4D18E6-3916-911A-EB63-1F9F65957E97}"/>
              </a:ext>
            </a:extLst>
          </p:cNvPr>
          <p:cNvSpPr txBox="1"/>
          <p:nvPr/>
        </p:nvSpPr>
        <p:spPr>
          <a:xfrm>
            <a:off x="1151829" y="744181"/>
            <a:ext cx="4943808"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A</a:t>
            </a:r>
            <a:endParaRPr lang="en-US" sz="4800" dirty="0">
              <a:solidFill>
                <a:schemeClr val="accent5">
                  <a:lumMod val="50000"/>
                </a:schemeClr>
              </a:solidFill>
              <a:latin typeface="Abadi MT Condensed Light" panose="020B0306030101010103" pitchFamily="34" charset="77"/>
            </a:endParaRPr>
          </a:p>
        </p:txBody>
      </p:sp>
      <p:sp>
        <p:nvSpPr>
          <p:cNvPr id="12" name="TextBox 11">
            <a:extLst>
              <a:ext uri="{FF2B5EF4-FFF2-40B4-BE49-F238E27FC236}">
                <a16:creationId xmlns:a16="http://schemas.microsoft.com/office/drawing/2014/main" id="{949A249D-0C88-62DF-ED4F-2B2BA7801691}"/>
              </a:ext>
            </a:extLst>
          </p:cNvPr>
          <p:cNvSpPr txBox="1"/>
          <p:nvPr/>
        </p:nvSpPr>
        <p:spPr>
          <a:xfrm>
            <a:off x="3760839" y="6115055"/>
            <a:ext cx="6494753" cy="461665"/>
          </a:xfrm>
          <a:prstGeom prst="rect">
            <a:avLst/>
          </a:prstGeom>
          <a:noFill/>
        </p:spPr>
        <p:txBody>
          <a:bodyPr wrap="square" rtlCol="0">
            <a:spAutoFit/>
          </a:bodyPr>
          <a:lstStyle/>
          <a:p>
            <a:pPr algn="r"/>
            <a:r>
              <a:rPr lang="en-US" sz="2400" dirty="0">
                <a:solidFill>
                  <a:schemeClr val="tx1">
                    <a:lumMod val="75000"/>
                    <a:lumOff val="25000"/>
                  </a:schemeClr>
                </a:solidFill>
                <a:latin typeface="Abadi MT Condensed Light" panose="020B0306030101010103" pitchFamily="34" charset="77"/>
              </a:rPr>
              <a:t>Women’s Ministries Emphasis Day | June 10, 2023</a:t>
            </a:r>
          </a:p>
        </p:txBody>
      </p:sp>
      <p:sp>
        <p:nvSpPr>
          <p:cNvPr id="16" name="TextBox 15">
            <a:extLst>
              <a:ext uri="{FF2B5EF4-FFF2-40B4-BE49-F238E27FC236}">
                <a16:creationId xmlns:a16="http://schemas.microsoft.com/office/drawing/2014/main" id="{A39EB4E8-5D7B-C33F-AE6D-6EAA48DD3110}"/>
              </a:ext>
            </a:extLst>
          </p:cNvPr>
          <p:cNvSpPr txBox="1"/>
          <p:nvPr/>
        </p:nvSpPr>
        <p:spPr>
          <a:xfrm>
            <a:off x="3760839" y="5529044"/>
            <a:ext cx="6494753" cy="584775"/>
          </a:xfrm>
          <a:prstGeom prst="rect">
            <a:avLst/>
          </a:prstGeom>
          <a:noFill/>
        </p:spPr>
        <p:txBody>
          <a:bodyPr wrap="square">
            <a:spAutoFit/>
          </a:bodyPr>
          <a:lstStyle/>
          <a:p>
            <a:pPr marL="0" marR="0" algn="ctr">
              <a:spcBef>
                <a:spcPts val="0"/>
              </a:spcBef>
              <a:spcAft>
                <a:spcPts val="0"/>
              </a:spcAft>
            </a:pPr>
            <a:r>
              <a:rPr lang="en-ZA" sz="1600" dirty="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Written by Margery </a:t>
            </a:r>
            <a:r>
              <a:rPr lang="en-ZA" sz="1600" dirty="0" err="1">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Herinirina</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ZA" sz="1600" dirty="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Southern Africa-Indian Ocean Division Women’s Ministries director</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94265C2E-3781-BE67-447A-91B53600E47D}"/>
              </a:ext>
            </a:extLst>
          </p:cNvPr>
          <p:cNvSpPr txBox="1"/>
          <p:nvPr/>
        </p:nvSpPr>
        <p:spPr>
          <a:xfrm>
            <a:off x="912215" y="2735763"/>
            <a:ext cx="6096000" cy="369332"/>
          </a:xfrm>
          <a:prstGeom prst="rect">
            <a:avLst/>
          </a:prstGeom>
          <a:noFill/>
        </p:spPr>
        <p:txBody>
          <a:bodyPr wrap="square">
            <a:spAutoFit/>
          </a:bodyPr>
          <a:lstStyle/>
          <a:p>
            <a:r>
              <a:rPr lang="en-ZA" sz="1800" b="1" dirty="0">
                <a:solidFill>
                  <a:schemeClr val="accent5">
                    <a:lumMod val="50000"/>
                  </a:schemeClr>
                </a:solidFill>
                <a:effectLst/>
                <a:latin typeface="Avenir Next" panose="020B0503020202020204" pitchFamily="34" charset="0"/>
                <a:ea typeface="Calibri" panose="020F0502020204030204" pitchFamily="34" charset="0"/>
                <a:cs typeface="Calibri" panose="020F0502020204030204" pitchFamily="34" charset="0"/>
              </a:rPr>
              <a:t>Emotionally mature and holistic transformation</a:t>
            </a:r>
            <a:endParaRPr lang="en-US" dirty="0">
              <a:solidFill>
                <a:schemeClr val="accent5">
                  <a:lumMod val="50000"/>
                </a:schemeClr>
              </a:solidFill>
            </a:endParaRPr>
          </a:p>
        </p:txBody>
      </p:sp>
      <p:pic>
        <p:nvPicPr>
          <p:cNvPr id="2" name="Picture 1">
            <a:extLst>
              <a:ext uri="{FF2B5EF4-FFF2-40B4-BE49-F238E27FC236}">
                <a16:creationId xmlns:a16="http://schemas.microsoft.com/office/drawing/2014/main" id="{FBB89265-804C-8B61-0709-5B89A9015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3476" y="6058798"/>
            <a:ext cx="659963" cy="461665"/>
          </a:xfrm>
          <a:prstGeom prst="rect">
            <a:avLst/>
          </a:prstGeom>
        </p:spPr>
      </p:pic>
    </p:spTree>
    <p:extLst>
      <p:ext uri="{BB962C8B-B14F-4D97-AF65-F5344CB8AC3E}">
        <p14:creationId xmlns:p14="http://schemas.microsoft.com/office/powerpoint/2010/main" val="12179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153083"/>
            <a:ext cx="9600623" cy="2852737"/>
          </a:xfrm>
        </p:spPr>
        <p:txBody>
          <a:bodyPr>
            <a:normAutofit/>
          </a:bodyPr>
          <a:lstStyle/>
          <a:p>
            <a:pPr algn="ct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second commandment is to</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love your </a:t>
            </a:r>
            <a:r>
              <a:rPr lang="en-US"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neighbor</a:t>
            </a:r>
            <a:r>
              <a:rPr lang="en-ZA"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 as yourself</a:t>
            </a:r>
            <a:endParaRPr lang="en-US" sz="16600" dirty="0">
              <a:solidFill>
                <a:schemeClr val="accent5">
                  <a:lumMod val="50000"/>
                </a:schemeClr>
              </a:solidFill>
              <a:latin typeface="Sinthya" panose="02000500000000000000" pitchFamily="2" charset="0"/>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10</a:t>
            </a:fld>
            <a:endParaRPr lang="en-US"/>
          </a:p>
        </p:txBody>
      </p:sp>
      <p:pic>
        <p:nvPicPr>
          <p:cNvPr id="7" name="Picture 6" descr="Background pattern&#10;&#10;Description automatically generated with medium confidence">
            <a:extLst>
              <a:ext uri="{FF2B5EF4-FFF2-40B4-BE49-F238E27FC236}">
                <a16:creationId xmlns:a16="http://schemas.microsoft.com/office/drawing/2014/main" id="{D30DC768-6885-2520-0841-7AF6247BA5F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6481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en-US" b="1">
                <a:solidFill>
                  <a:schemeClr val="accent5">
                    <a:lumMod val="50000"/>
                  </a:schemeClr>
                </a:solidFill>
                <a:latin typeface="Abadi MT Condensed Light" panose="020B0306030101010103" pitchFamily="34" charset="77"/>
              </a:rPr>
              <a:t>Five Elements Needed to </a:t>
            </a:r>
            <a:r>
              <a:rPr lang="en-US" sz="6000" b="1">
                <a:solidFill>
                  <a:schemeClr val="accent5">
                    <a:lumMod val="50000"/>
                  </a:schemeClr>
                </a:solidFill>
                <a:latin typeface="Sinthya" panose="02000500000000000000" pitchFamily="2" charset="0"/>
              </a:rPr>
              <a:t>Love Yourself</a:t>
            </a:r>
            <a:endParaRPr lang="en-US" b="1">
              <a:solidFill>
                <a:schemeClr val="accent5">
                  <a:lumMod val="50000"/>
                </a:schemeClr>
              </a:solidFill>
              <a:latin typeface="Sinthya" panose="02000500000000000000" pitchFamily="2" charset="0"/>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lstStyle/>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Love yourself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Recognize your false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Get rid of your false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Live your true self</a:t>
            </a:r>
          </a:p>
          <a:p>
            <a:pPr marL="514350" indent="-514350">
              <a:buFont typeface="+mj-lt"/>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Live emotionally healthy</a:t>
            </a: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11</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45674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ZA" sz="4800" b="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1. Love yourself</a:t>
            </a:r>
            <a:endParaRPr lang="en-US" b="1"/>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lstStyle/>
          <a:p>
            <a:pPr marL="0" indent="0">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vital to love ourselves in order to fully love others. </a:t>
            </a:r>
          </a:p>
          <a:p>
            <a:pPr marL="0" indent="0">
              <a:buNone/>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A</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cknowledge your own value in God’s sight. </a:t>
            </a:r>
          </a:p>
          <a:p>
            <a:pPr marL="0" indent="0">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To love others, we must be able to love ourselves as we are.</a:t>
            </a:r>
          </a:p>
          <a:p>
            <a:pPr marL="0" indent="0">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W</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 should be aware that we need a ‘self’ to lay down.” We have to take care of that self</a:t>
            </a: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t>
            </a:r>
            <a:endPar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12</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8492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ZA" sz="4400" b="1">
                <a:solidFill>
                  <a:schemeClr val="accent5">
                    <a:lumMod val="50000"/>
                  </a:schemeClr>
                </a:solidFill>
                <a:latin typeface="Abadi MT Condensed Light" panose="020B0306030101010103" pitchFamily="34" charset="77"/>
                <a:cs typeface="Calibri" panose="020F0502020204030204" pitchFamily="34" charset="0"/>
              </a:rPr>
              <a:t>2. Recognize your false self.</a:t>
            </a:r>
            <a:endParaRPr lang="en-US" b="1">
              <a:solidFill>
                <a:schemeClr val="accent5">
                  <a:lumMod val="50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13</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TextBox 2">
            <a:extLst>
              <a:ext uri="{FF2B5EF4-FFF2-40B4-BE49-F238E27FC236}">
                <a16:creationId xmlns:a16="http://schemas.microsoft.com/office/drawing/2014/main" id="{B9A3C8EE-F37F-1BFA-0DC6-7AE7EB7D2603}"/>
              </a:ext>
            </a:extLst>
          </p:cNvPr>
          <p:cNvSpPr txBox="1"/>
          <p:nvPr/>
        </p:nvSpPr>
        <p:spPr>
          <a:xfrm>
            <a:off x="838200" y="1693212"/>
            <a:ext cx="8668166" cy="2554545"/>
          </a:xfrm>
          <a:prstGeom prst="rect">
            <a:avLst/>
          </a:prstGeom>
          <a:noFill/>
          <a:ln>
            <a:noFill/>
          </a:ln>
        </p:spPr>
        <p:txBody>
          <a:bodyPr wrap="square" anchor="ctr">
            <a:spAutoFit/>
          </a:bodyPr>
          <a:lstStyle/>
          <a:p>
            <a:r>
              <a:rPr lang="en-ZA" sz="3200">
                <a:ln w="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Donald Winnicott’s developmental schema refers to the false self as “certain types of false personalities that develop as the result of early and repeated environmental failure, with the result that the true self-potential is not realized, but hidden.”</a:t>
            </a:r>
            <a:endParaRPr lang="en-US" sz="3200">
              <a:ln w="0"/>
              <a:solidFill>
                <a:schemeClr val="tx1">
                  <a:lumMod val="75000"/>
                  <a:lumOff val="25000"/>
                </a:schemeClr>
              </a:solidFill>
              <a:effectLst/>
              <a:latin typeface="Abadi MT Condensed Light" panose="020B0306030101010103" pitchFamily="34" charset="77"/>
            </a:endParaRPr>
          </a:p>
        </p:txBody>
      </p:sp>
    </p:spTree>
    <p:extLst>
      <p:ext uri="{BB962C8B-B14F-4D97-AF65-F5344CB8AC3E}">
        <p14:creationId xmlns:p14="http://schemas.microsoft.com/office/powerpoint/2010/main" val="16583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US" b="1">
                <a:solidFill>
                  <a:schemeClr val="accent5">
                    <a:lumMod val="50000"/>
                  </a:schemeClr>
                </a:solidFill>
                <a:latin typeface="Abadi MT Condensed Light" panose="020B0306030101010103" pitchFamily="34" charset="77"/>
              </a:rPr>
              <a:t>3. </a:t>
            </a:r>
            <a:r>
              <a:rPr lang="en-ZA" sz="4400" b="1">
                <a:solidFill>
                  <a:schemeClr val="accent5">
                    <a:lumMod val="50000"/>
                  </a:schemeClr>
                </a:solidFill>
                <a:effectLst/>
                <a:latin typeface="Abadi MT Condensed Light" panose="020B0306030101010103" pitchFamily="34" charset="77"/>
                <a:cs typeface="Calibri" panose="020F0502020204030204" pitchFamily="34" charset="0"/>
              </a:rPr>
              <a:t>Get rid of your false self.</a:t>
            </a:r>
            <a:endParaRPr lang="en-US" b="1">
              <a:solidFill>
                <a:schemeClr val="accent5">
                  <a:lumMod val="50000"/>
                </a:schemeClr>
              </a:solidFill>
              <a:latin typeface="Abadi MT Condensed Light" panose="020B0306030101010103" pitchFamily="34" charset="77"/>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47253"/>
            <a:ext cx="8859982" cy="4258955"/>
          </a:xfrm>
        </p:spPr>
        <p:txBody>
          <a:bodyPr anchor="ctr">
            <a:normAutofit/>
          </a:bodyPr>
          <a:lstStyle/>
          <a:p>
            <a:r>
              <a:rPr lang="en-US" sz="3200">
                <a:solidFill>
                  <a:schemeClr val="tx1">
                    <a:lumMod val="75000"/>
                    <a:lumOff val="25000"/>
                  </a:schemeClr>
                </a:solidFill>
                <a:latin typeface="Abadi MT Condensed Light" panose="020B0306030101010103" pitchFamily="34" charset="77"/>
              </a:rPr>
              <a:t>Allowing God to take control over us can help us get rid of false selves.</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temptation to take over God’s role in our life is the essence of the false self. The false self is a self that in some way is playing god in its life and in its world.” (Mulholland)</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 John 1:9</a:t>
            </a:r>
            <a:r>
              <a:rPr lang="en-ZA" sz="3200" b="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we confess our sins, He is faithful and just and will forgive us our sins and purify us from all unrighteousness.” </a:t>
            </a:r>
            <a:endParaRPr lang="en-US" sz="48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14</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9781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dirty="0">
                <a:solidFill>
                  <a:schemeClr val="accent5">
                    <a:lumMod val="50000"/>
                  </a:schemeClr>
                </a:solidFill>
                <a:latin typeface="Abadi MT Condensed Light" panose="020B0306030101010103" pitchFamily="34" charset="77"/>
              </a:rPr>
              <a:t>4. Live your true self.</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only when we have this close relationship with Jesus that we can live our true selves. </a:t>
            </a:r>
          </a:p>
          <a:p>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Our uniqueness makes up the authentic self. </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we draw close to Him every day, He will help us live a blossoming life by using all our potential.</a:t>
            </a:r>
          </a:p>
          <a:p>
            <a:pPr marL="0" indent="0">
              <a:buNone/>
            </a:pPr>
            <a:endParaRPr lang="en-US" sz="3200">
              <a:solidFill>
                <a:schemeClr val="tx1">
                  <a:lumMod val="75000"/>
                  <a:lumOff val="25000"/>
                </a:schemeClr>
              </a:solidFill>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15</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66477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a:solidFill>
                  <a:schemeClr val="accent5">
                    <a:lumMod val="50000"/>
                  </a:schemeClr>
                </a:solidFill>
                <a:latin typeface="Abadi MT Condensed Light" panose="020B0306030101010103" pitchFamily="34" charset="77"/>
              </a:rPr>
              <a:t>5. Live emotionally healthy.</a:t>
            </a:r>
            <a:endParaRPr lang="en-US" b="1"/>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en-ZA" sz="320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It is for freedom that Christ has set us free. Stand firm, then, and do not let yourselves be burdened again by a yoke of slavery</a:t>
            </a:r>
            <a:r>
              <a:rPr lang="en-ZA" sz="320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(Galatians 5:1). </a:t>
            </a:r>
          </a:p>
          <a:p>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Holy Spirit has been sent to empower us to break free from our burdens. </a:t>
            </a:r>
          </a:p>
          <a:p>
            <a:pPr marL="0" marR="0">
              <a:spcBef>
                <a:spcPts val="0"/>
              </a:spcBef>
              <a:spcAft>
                <a:spcPts val="0"/>
              </a:spcAft>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Y</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ou were created in love and with joy by a joyful God who loves you. </a:t>
            </a:r>
            <a:endParaRPr lang="en-US" sz="32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16</a:t>
            </a:fld>
            <a:endParaRPr lang="en-US"/>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6734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92320"/>
            <a:ext cx="8859982" cy="1297420"/>
          </a:xfrm>
        </p:spPr>
        <p:txBody>
          <a:bodyPr>
            <a:normAutofit/>
          </a:bodyPr>
          <a:lstStyle/>
          <a:p>
            <a:r>
              <a:rPr lang="en-ZA"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Live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Emotionally Healthy</a:t>
            </a:r>
            <a:endParaRPr lang="en-US" sz="3200" b="1" dirty="0">
              <a:solidFill>
                <a:schemeClr val="accent5">
                  <a:lumMod val="50000"/>
                </a:schemeClr>
              </a:solidFill>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53258"/>
            <a:ext cx="8859982" cy="4258955"/>
          </a:xfrm>
        </p:spPr>
        <p:txBody>
          <a:bodyPr/>
          <a:lstStyle/>
          <a:p>
            <a:pPr marL="514350" indent="-514350">
              <a:buAutoNum type="arabicPeriod"/>
            </a:pPr>
            <a:r>
              <a:rPr lang="en-ZA" sz="3200">
                <a:solidFill>
                  <a:schemeClr val="tx1">
                    <a:lumMod val="75000"/>
                    <a:lumOff val="25000"/>
                  </a:schemeClr>
                </a:solidFill>
                <a:latin typeface="Abadi MT Condensed Light" panose="020B0306030101010103" pitchFamily="34" charset="77"/>
                <a:cs typeface="Calibri" panose="020F0502020204030204" pitchFamily="34" charset="0"/>
              </a:rPr>
              <a:t>Listen to God’s voice in silence; spend time and wait upon the Lord.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Be aware of and manage your emotions.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Develop emotional intelligence (EQ).</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Live a transformed life.</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Forgive yourself. Have compassion and acknowledge your limitations. </a:t>
            </a:r>
          </a:p>
          <a:p>
            <a:pPr marL="514350" indent="-514350">
              <a:buAutoNum type="arabicPeriod"/>
            </a:pPr>
            <a:r>
              <a:rPr lang="en-US" sz="3200">
                <a:solidFill>
                  <a:schemeClr val="tx1">
                    <a:lumMod val="75000"/>
                    <a:lumOff val="25000"/>
                  </a:schemeClr>
                </a:solidFill>
                <a:latin typeface="Abadi MT Condensed Light" panose="020B0306030101010103" pitchFamily="34" charset="77"/>
              </a:rPr>
              <a:t>Pray for courage.</a:t>
            </a:r>
          </a:p>
          <a:p>
            <a:pPr marL="0" indent="0">
              <a:buNone/>
            </a:pPr>
            <a:endParaRPr lang="en-US"/>
          </a:p>
        </p:txBody>
      </p:sp>
      <p:sp>
        <p:nvSpPr>
          <p:cNvPr id="4" name="Footer Placeholder 3">
            <a:extLst>
              <a:ext uri="{FF2B5EF4-FFF2-40B4-BE49-F238E27FC236}">
                <a16:creationId xmlns:a16="http://schemas.microsoft.com/office/drawing/2014/main" id="{1393E13E-E9D2-8891-2F16-4D6383DDF702}"/>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17</a:t>
            </a:fld>
            <a:endParaRPr lang="en-US"/>
          </a:p>
        </p:txBody>
      </p:sp>
      <p:pic>
        <p:nvPicPr>
          <p:cNvPr id="2" name="Picture 1" descr="Background pattern&#10;&#10;Description automatically generated with medium confidence">
            <a:extLst>
              <a:ext uri="{FF2B5EF4-FFF2-40B4-BE49-F238E27FC236}">
                <a16:creationId xmlns:a16="http://schemas.microsoft.com/office/drawing/2014/main" id="{309C8750-7CE3-6D1F-B68D-EC60AA2ACAF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5290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ZA"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Love</a:t>
            </a:r>
            <a:r>
              <a:rPr lang="en-ZA" sz="4800" b="1" dirty="0">
                <a:solidFill>
                  <a:srgbClr val="212225"/>
                </a:solidFill>
                <a:effectLst/>
                <a:latin typeface="Sinthya" panose="02000500000000000000" pitchFamily="2" charset="0"/>
                <a:ea typeface="Calibri" panose="020F0502020204030204" pitchFamily="34" charset="0"/>
                <a:cs typeface="Calibri" panose="020F0502020204030204" pitchFamily="34" charset="0"/>
              </a:rPr>
              <a:t> </a:t>
            </a:r>
            <a:r>
              <a:rPr lang="en-ZA" sz="3200" b="1" dirty="0">
                <a:solidFill>
                  <a:srgbClr val="212225"/>
                </a:solidFill>
                <a:effectLst/>
                <a:latin typeface="Sinthya" panose="02000500000000000000" pitchFamily="2" charset="0"/>
                <a:ea typeface="Calibri" panose="020F0502020204030204" pitchFamily="34" charset="0"/>
                <a:cs typeface="Calibri" panose="020F0502020204030204" pitchFamily="34" charset="0"/>
              </a:rPr>
              <a:t> </a:t>
            </a:r>
            <a:r>
              <a:rPr lang="en-ZA"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your </a:t>
            </a:r>
            <a:r>
              <a:rPr lang="en-US"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neighbor</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ormAutofit/>
          </a:bodyPr>
          <a:lstStyle/>
          <a:p>
            <a:pPr>
              <a:spcBef>
                <a:spcPts val="0"/>
              </a:spcBef>
            </a:pPr>
            <a:r>
              <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We must recognize that we are made in the image of God and so is every other person on the face of the earth. </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r>
              <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Having been created in the image of God, every person on earth deserves respect, dignity, and worth. </a:t>
            </a: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unconditional love God has for His created beings is called </a:t>
            </a:r>
            <a:r>
              <a:rPr lang="en-ZA"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agape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love</a:t>
            </a:r>
            <a:r>
              <a:rPr lang="en-ZA"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18</a:t>
            </a:fld>
            <a:endParaRPr lang="en-US"/>
          </a:p>
        </p:txBody>
      </p:sp>
      <p:sp>
        <p:nvSpPr>
          <p:cNvPr id="2" name="Footer Placeholder 11">
            <a:extLst>
              <a:ext uri="{FF2B5EF4-FFF2-40B4-BE49-F238E27FC236}">
                <a16:creationId xmlns:a16="http://schemas.microsoft.com/office/drawing/2014/main" id="{377A10BD-7AE1-FA01-8162-650295D876D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37DF3931-0C6E-C8DA-B318-F676B243E8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93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B7D454-7FD7-5F70-CC0B-47C0C2B54A1C}"/>
              </a:ext>
            </a:extLst>
          </p:cNvPr>
          <p:cNvSpPr>
            <a:spLocks noGrp="1"/>
          </p:cNvSpPr>
          <p:nvPr>
            <p:ph type="title"/>
          </p:nvPr>
        </p:nvSpPr>
        <p:spPr>
          <a:xfrm>
            <a:off x="408709" y="115747"/>
            <a:ext cx="7154847" cy="1325563"/>
          </a:xfrm>
        </p:spPr>
        <p:txBody>
          <a:bodyPr>
            <a:normAutofit fontScale="90000"/>
          </a:bodyPr>
          <a:lstStyle/>
          <a:p>
            <a:r>
              <a:rPr lang="en-US" sz="3200" b="1">
                <a:solidFill>
                  <a:schemeClr val="accent5">
                    <a:lumMod val="50000"/>
                  </a:schemeClr>
                </a:solidFill>
                <a:latin typeface="Abadi MT Condensed Light" panose="020B0306030101010103" pitchFamily="34" charset="77"/>
              </a:rPr>
              <a:t>Tips for showing unconditional </a:t>
            </a:r>
            <a:r>
              <a:rPr lang="en-US" b="1">
                <a:solidFill>
                  <a:schemeClr val="accent5">
                    <a:lumMod val="50000"/>
                  </a:schemeClr>
                </a:solidFill>
                <a:latin typeface="Sinthya" panose="02000500000000000000" pitchFamily="2" charset="0"/>
              </a:rPr>
              <a:t>love</a:t>
            </a:r>
            <a:r>
              <a:rPr lang="en-US" sz="3200" b="1">
                <a:solidFill>
                  <a:schemeClr val="accent5">
                    <a:lumMod val="50000"/>
                  </a:schemeClr>
                </a:solidFill>
                <a:latin typeface="Abadi MT Condensed Light" panose="020B0306030101010103" pitchFamily="34" charset="77"/>
              </a:rPr>
              <a:t> and </a:t>
            </a:r>
            <a:r>
              <a:rPr lang="en-US" sz="4900" b="1">
                <a:solidFill>
                  <a:schemeClr val="accent5">
                    <a:lumMod val="50000"/>
                  </a:schemeClr>
                </a:solidFill>
                <a:latin typeface="Sinthya" panose="02000500000000000000" pitchFamily="2" charset="0"/>
              </a:rPr>
              <a:t>respect</a:t>
            </a:r>
            <a:endParaRPr lang="en-US" sz="3200" b="1">
              <a:solidFill>
                <a:schemeClr val="accent5">
                  <a:lumMod val="50000"/>
                </a:schemeClr>
              </a:solidFill>
              <a:latin typeface="Sinthya" panose="02000500000000000000" pitchFamily="2" charset="0"/>
            </a:endParaRPr>
          </a:p>
        </p:txBody>
      </p:sp>
      <p:sp>
        <p:nvSpPr>
          <p:cNvPr id="10" name="Content Placeholder 9">
            <a:extLst>
              <a:ext uri="{FF2B5EF4-FFF2-40B4-BE49-F238E27FC236}">
                <a16:creationId xmlns:a16="http://schemas.microsoft.com/office/drawing/2014/main" id="{05D1775C-B8B0-D5A1-5B2D-C6C72D38FF8E}"/>
              </a:ext>
            </a:extLst>
          </p:cNvPr>
          <p:cNvSpPr>
            <a:spLocks noGrp="1"/>
          </p:cNvSpPr>
          <p:nvPr>
            <p:ph idx="1"/>
          </p:nvPr>
        </p:nvSpPr>
        <p:spPr>
          <a:xfrm>
            <a:off x="401782" y="2079914"/>
            <a:ext cx="9677400" cy="4514418"/>
          </a:xfrm>
        </p:spPr>
        <p:txBody>
          <a:bodyPr>
            <a:normAutofit fontScale="92500" lnSpcReduction="20000"/>
          </a:bodyPr>
          <a:lstStyle/>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Empathize, sympathize.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Carry one another’s burdens. (Galatians 6:2).</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Serve.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Lend a helping hand, give support (Matthew 25:35-40).</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Value.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Show as much care for them as for yourself (Ephesians 5:28).</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Rejoice.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Appreciate their success without being jealous (Romans 12:15).</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Provide.</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When in need, share with them (Matthew 5:42; Romans 12:13). </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rPr>
              <a:t>Do not judge.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rPr>
              <a:t>Allow God to be the judge (Matthew 7:1-5; Romans 15:19).</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Accept.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Don’t dwell on differences. (Romans 15:7-12).</a:t>
            </a:r>
            <a:endParaRPr lang="en-US" sz="4400" dirty="0">
              <a:solidFill>
                <a:schemeClr val="tx1">
                  <a:lumMod val="75000"/>
                  <a:lumOff val="25000"/>
                </a:schemeClr>
              </a:solidFill>
              <a:latin typeface="Abadi MT Condensed Light" panose="020B0306030101010103" pitchFamily="34" charset="77"/>
            </a:endParaRPr>
          </a:p>
        </p:txBody>
      </p:sp>
      <p:sp>
        <p:nvSpPr>
          <p:cNvPr id="8" name="Slide Number Placeholder 7">
            <a:extLst>
              <a:ext uri="{FF2B5EF4-FFF2-40B4-BE49-F238E27FC236}">
                <a16:creationId xmlns:a16="http://schemas.microsoft.com/office/drawing/2014/main" id="{6846E7AB-EBB6-E03C-21C3-82BF9C155C45}"/>
              </a:ext>
            </a:extLst>
          </p:cNvPr>
          <p:cNvSpPr>
            <a:spLocks noGrp="1"/>
          </p:cNvSpPr>
          <p:nvPr>
            <p:ph type="sldNum" sz="quarter" idx="12"/>
          </p:nvPr>
        </p:nvSpPr>
        <p:spPr/>
        <p:txBody>
          <a:bodyPr/>
          <a:lstStyle/>
          <a:p>
            <a:fld id="{A5D17016-2A0F-CE4A-995C-3BD64DEC97AB}" type="slidenum">
              <a:rPr lang="en-US" smtClean="0"/>
              <a:t>19</a:t>
            </a:fld>
            <a:endParaRPr lang="en-US"/>
          </a:p>
        </p:txBody>
      </p:sp>
      <p:sp>
        <p:nvSpPr>
          <p:cNvPr id="11" name="Footer Placeholder 3">
            <a:extLst>
              <a:ext uri="{FF2B5EF4-FFF2-40B4-BE49-F238E27FC236}">
                <a16:creationId xmlns:a16="http://schemas.microsoft.com/office/drawing/2014/main" id="{AAB56D85-97DD-9195-3FA0-FFC659F20379}"/>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pic>
        <p:nvPicPr>
          <p:cNvPr id="12" name="Picture 11" descr="Background pattern&#10;&#10;Description automatically generated with medium confidence">
            <a:extLst>
              <a:ext uri="{FF2B5EF4-FFF2-40B4-BE49-F238E27FC236}">
                <a16:creationId xmlns:a16="http://schemas.microsoft.com/office/drawing/2014/main" id="{F428DCD5-DBA1-2DB1-8E03-24804871641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0686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709738"/>
            <a:ext cx="8741641" cy="2852737"/>
          </a:xfrm>
        </p:spPr>
        <p:txBody>
          <a:bodyPr/>
          <a:lstStyle/>
          <a:p>
            <a:pPr marL="0" marR="0">
              <a:spcBef>
                <a:spcPts val="0"/>
              </a:spcBef>
              <a:spcAft>
                <a:spcPts val="0"/>
              </a:spcAft>
            </a:pPr>
            <a:br>
              <a:rPr lang="en-US" sz="1800">
                <a:effectLst/>
                <a:latin typeface="Calibri" panose="020F0502020204030204" pitchFamily="34" charset="0"/>
                <a:ea typeface="Calibri" panose="020F0502020204030204" pitchFamily="34" charset="0"/>
              </a:rPr>
            </a:br>
            <a:br>
              <a:rPr lang="en-US" sz="1800">
                <a:effectLst/>
                <a:latin typeface="Calibri" panose="020F0502020204030204" pitchFamily="34" charset="0"/>
                <a:ea typeface="Calibri" panose="020F0502020204030204" pitchFamily="34" charset="0"/>
              </a:rPr>
            </a:br>
            <a:r>
              <a:rPr lang="en-US">
                <a:solidFill>
                  <a:schemeClr val="tx1">
                    <a:lumMod val="75000"/>
                    <a:lumOff val="25000"/>
                  </a:schemeClr>
                </a:solidFill>
                <a:latin typeface="Abadi MT Condensed Light" panose="020B0306030101010103" pitchFamily="34" charset="77"/>
              </a:rPr>
              <a:t>Spiritual Maturity</a:t>
            </a:r>
          </a:p>
        </p:txBody>
      </p:sp>
      <p:sp>
        <p:nvSpPr>
          <p:cNvPr id="5" name="Text Placeholder 4">
            <a:extLst>
              <a:ext uri="{FF2B5EF4-FFF2-40B4-BE49-F238E27FC236}">
                <a16:creationId xmlns:a16="http://schemas.microsoft.com/office/drawing/2014/main" id="{97542E68-42EA-EF27-398B-85D3196FB14E}"/>
              </a:ext>
            </a:extLst>
          </p:cNvPr>
          <p:cNvSpPr>
            <a:spLocks noGrp="1"/>
          </p:cNvSpPr>
          <p:nvPr>
            <p:ph type="body" idx="1"/>
          </p:nvPr>
        </p:nvSpPr>
        <p:spPr>
          <a:xfrm>
            <a:off x="831850" y="4589463"/>
            <a:ext cx="8741641" cy="1500187"/>
          </a:xfrm>
        </p:spPr>
        <p:txBody>
          <a:bodyPr/>
          <a:lstStyle/>
          <a:p>
            <a:r>
              <a:rPr lang="en-US">
                <a:solidFill>
                  <a:schemeClr val="accent5">
                    <a:lumMod val="50000"/>
                  </a:schemeClr>
                </a:solidFill>
              </a:rPr>
              <a:t>Becoming who God created us to be</a:t>
            </a:r>
          </a:p>
        </p:txBody>
      </p:sp>
      <p:sp>
        <p:nvSpPr>
          <p:cNvPr id="6" name="Footer Placeholder 5">
            <a:extLst>
              <a:ext uri="{FF2B5EF4-FFF2-40B4-BE49-F238E27FC236}">
                <a16:creationId xmlns:a16="http://schemas.microsoft.com/office/drawing/2014/main" id="{71C12A70-F340-4454-DF46-5D393A3266D5}"/>
              </a:ext>
            </a:extLst>
          </p:cNvPr>
          <p:cNvSpPr>
            <a:spLocks noGrp="1"/>
          </p:cNvSpPr>
          <p:nvPr>
            <p:ph type="ftr" sz="quarter" idx="11"/>
          </p:nvPr>
        </p:nvSpPr>
        <p:spPr>
          <a:xfrm>
            <a:off x="515761" y="6325684"/>
            <a:ext cx="4114800" cy="365125"/>
          </a:xfrm>
        </p:spPr>
        <p:txBody>
          <a:bodyPr/>
          <a:lstStyle/>
          <a:p>
            <a:pPr algn="l"/>
            <a:r>
              <a:rPr lang="en-US">
                <a:solidFill>
                  <a:schemeClr val="bg1">
                    <a:lumMod val="85000"/>
                  </a:schemeClr>
                </a:solidFill>
              </a:rPr>
              <a:t>Women's Ministries Emphasis Day | June 10, 2023</a:t>
            </a: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2</a:t>
            </a:fld>
            <a:endParaRPr lang="en-US"/>
          </a:p>
        </p:txBody>
      </p:sp>
      <p:pic>
        <p:nvPicPr>
          <p:cNvPr id="8" name="Picture 7" descr="Background pattern&#10;&#10;Description automatically generated with medium confidence">
            <a:extLst>
              <a:ext uri="{FF2B5EF4-FFF2-40B4-BE49-F238E27FC236}">
                <a16:creationId xmlns:a16="http://schemas.microsoft.com/office/drawing/2014/main" id="{D47CA9D5-6037-7AC7-1F8A-D249C5A7AF5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31428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797984" y="405373"/>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“To leave a suffering neighbour unrelieved is a breach of the law of God.... He who loves God will not only love his fellow men, but will regard with tender compassion the creatures which God has made. When the Spirit of God is in man it leads him to relieve rather than to create suffering....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20</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008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49489" y="427953"/>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“We are to care for every case of suffering, and to look upon ourselves as God's agents to relieve the needy to the very uttermost of our ability. We are to be laborers together with God… There are some who manifest great affection for their relatives, for their friends and favourites, who yet fail to be kind and considerate to those who need tender sympathy, who need kindness and love…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21</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5411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88294" y="450529"/>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“With earnest heart, let us inquire, Who is my neighbour? Our neighbours are not merely our neighbours and special friends, are not simply those who belong to our church or who think as we do. Our neighbours are the whole human family. We are to do good to all men, and especially to those who are of the household of faith… </a:t>
            </a:r>
            <a:endParaRPr lang="en-US" sz="40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22</a:t>
            </a:fld>
            <a:endParaRPr lang="en-US"/>
          </a:p>
        </p:txBody>
      </p:sp>
      <p:sp>
        <p:nvSpPr>
          <p:cNvPr id="2" name="Footer Placeholder 11">
            <a:extLst>
              <a:ext uri="{FF2B5EF4-FFF2-40B4-BE49-F238E27FC236}">
                <a16:creationId xmlns:a16="http://schemas.microsoft.com/office/drawing/2014/main" id="{88AA8436-CB54-8274-C163-823576A0927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C11622ED-5DAA-E75A-4804-27D09D978B3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636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665019"/>
            <a:ext cx="8859982" cy="5419562"/>
          </a:xfrm>
        </p:spPr>
        <p:txBody>
          <a:bodyPr>
            <a:normAutofit/>
          </a:bodyPr>
          <a:lstStyle/>
          <a:p>
            <a:pPr marL="0" indent="0">
              <a:spcBef>
                <a:spcPts val="0"/>
              </a:spcBef>
              <a:buNone/>
            </a:pPr>
            <a:r>
              <a:rPr lang="en-ZA" sz="40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“We are to give to the world an exhibition of what it means to carry out the law of God. We are to love God supremely and our neighbours as ourselves.” </a:t>
            </a:r>
            <a:r>
              <a:rPr lang="en-US" sz="4000">
                <a:effectLst/>
                <a:latin typeface="Abadi MT Condensed Light" panose="020B0306030101010103" pitchFamily="34" charset="77"/>
              </a:rPr>
              <a:t> </a:t>
            </a:r>
            <a:endParaRPr lang="en-US" sz="4000">
              <a:latin typeface="Abadi MT Condensed Light" panose="020B0306030101010103" pitchFamily="34" charset="77"/>
            </a:endParaRPr>
          </a:p>
          <a:p>
            <a:pPr marL="0" marR="0" lvl="0" indent="0" algn="r">
              <a:spcBef>
                <a:spcPts val="0"/>
              </a:spcBef>
              <a:spcAft>
                <a:spcPts val="0"/>
              </a:spcAft>
              <a:buNone/>
            </a:pPr>
            <a:r>
              <a:rPr lang="en-US" sz="2400">
                <a:latin typeface="Abadi MT Condensed Light" panose="020B0306030101010103" pitchFamily="34" charset="77"/>
              </a:rPr>
              <a:t>Ellen G. White, </a:t>
            </a:r>
            <a:r>
              <a:rPr lang="en-ZA" sz="2400" i="1">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Sons and Daughters of God,</a:t>
            </a:r>
            <a:r>
              <a:rPr lang="en-ZA" sz="240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p. 52</a:t>
            </a:r>
          </a:p>
          <a:p>
            <a:pPr marL="0" marR="0" lvl="0" indent="0" algn="r">
              <a:spcBef>
                <a:spcPts val="0"/>
              </a:spcBef>
              <a:spcAft>
                <a:spcPts val="0"/>
              </a:spcAft>
              <a:buNone/>
            </a:pPr>
            <a:r>
              <a:rPr lang="en-US" sz="2400">
                <a:effectLst/>
                <a:latin typeface="Abadi MT Condensed Light" panose="020B0306030101010103" pitchFamily="34" charset="77"/>
              </a:rPr>
              <a:t> </a:t>
            </a:r>
            <a:endParaRPr lang="en-US" sz="240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23</a:t>
            </a:fld>
            <a:endParaRPr lang="en-US"/>
          </a:p>
        </p:txBody>
      </p:sp>
      <p:sp>
        <p:nvSpPr>
          <p:cNvPr id="2" name="Footer Placeholder 11">
            <a:extLst>
              <a:ext uri="{FF2B5EF4-FFF2-40B4-BE49-F238E27FC236}">
                <a16:creationId xmlns:a16="http://schemas.microsoft.com/office/drawing/2014/main" id="{E19AB4E1-A08A-9E6D-B598-9F3056E7FDF7}"/>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9E1CFD35-065C-BCB8-2F0A-09236B3A21E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7467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275921" y="433371"/>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a:solidFill>
                  <a:schemeClr val="tx1">
                    <a:lumMod val="75000"/>
                    <a:lumOff val="25000"/>
                  </a:schemeClr>
                </a:solidFill>
                <a:latin typeface="Cochocib Script Latin Pro" panose="02000503000000020003" pitchFamily="2" charset="77"/>
              </a:rPr>
              <a:t> </a:t>
            </a:r>
            <a:r>
              <a:rPr lang="en-US" sz="9600">
                <a:solidFill>
                  <a:schemeClr val="accent5">
                    <a:lumMod val="50000"/>
                  </a:schemeClr>
                </a:solidFill>
                <a:latin typeface="Sinthya" panose="02000500000000000000" pitchFamily="2" charset="0"/>
              </a:rPr>
              <a:t>Love</a:t>
            </a:r>
            <a:r>
              <a:rPr lang="en-US" sz="16600">
                <a:solidFill>
                  <a:schemeClr val="tx1">
                    <a:lumMod val="75000"/>
                    <a:lumOff val="25000"/>
                  </a:schemeClr>
                </a:solidFill>
              </a:rPr>
              <a:t> </a:t>
            </a:r>
            <a:endParaRPr lang="en-US">
              <a:solidFill>
                <a:schemeClr val="tx1">
                  <a:lumMod val="75000"/>
                  <a:lumOff val="25000"/>
                </a:schemeClr>
              </a:solidFill>
              <a:latin typeface="Apple Symbols" panose="02000000000000000000" pitchFamily="2" charset="-79"/>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1247888" y="2285179"/>
            <a:ext cx="4943808" cy="830997"/>
          </a:xfrm>
          <a:prstGeom prst="rect">
            <a:avLst/>
          </a:prstGeom>
          <a:noFill/>
        </p:spPr>
        <p:txBody>
          <a:bodyPr wrap="square">
            <a:spAutoFit/>
          </a:bodyPr>
          <a:lstStyle/>
          <a:p>
            <a:r>
              <a:rPr lang="en-US" sz="480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THAT TRANSFORMS</a:t>
            </a:r>
            <a:endParaRPr lang="en-US" sz="4800">
              <a:solidFill>
                <a:schemeClr val="accent5">
                  <a:lumMod val="50000"/>
                </a:schemeClr>
              </a:solidFill>
              <a:latin typeface="Abadi MT Condensed Light" panose="020B0306030101010103" pitchFamily="34" charset="77"/>
            </a:endParaRPr>
          </a:p>
        </p:txBody>
      </p:sp>
      <p:sp>
        <p:nvSpPr>
          <p:cNvPr id="8" name="TextBox 7">
            <a:extLst>
              <a:ext uri="{FF2B5EF4-FFF2-40B4-BE49-F238E27FC236}">
                <a16:creationId xmlns:a16="http://schemas.microsoft.com/office/drawing/2014/main" id="{CD4D18E6-3916-911A-EB63-1F9F65957E97}"/>
              </a:ext>
            </a:extLst>
          </p:cNvPr>
          <p:cNvSpPr txBox="1"/>
          <p:nvPr/>
        </p:nvSpPr>
        <p:spPr>
          <a:xfrm>
            <a:off x="1247888" y="1454182"/>
            <a:ext cx="4943808" cy="830997"/>
          </a:xfrm>
          <a:prstGeom prst="rect">
            <a:avLst/>
          </a:prstGeom>
          <a:noFill/>
        </p:spPr>
        <p:txBody>
          <a:bodyPr wrap="square">
            <a:spAutoFit/>
          </a:bodyPr>
          <a:lstStyle/>
          <a:p>
            <a:r>
              <a:rPr lang="en-US" sz="480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A</a:t>
            </a:r>
            <a:endParaRPr lang="en-US" sz="4800">
              <a:solidFill>
                <a:schemeClr val="accent5">
                  <a:lumMod val="50000"/>
                </a:schemeClr>
              </a:solidFill>
              <a:latin typeface="Abadi MT Condensed Light" panose="020B0306030101010103" pitchFamily="34" charset="77"/>
            </a:endParaRPr>
          </a:p>
        </p:txBody>
      </p:sp>
    </p:spTree>
    <p:extLst>
      <p:ext uri="{BB962C8B-B14F-4D97-AF65-F5344CB8AC3E}">
        <p14:creationId xmlns:p14="http://schemas.microsoft.com/office/powerpoint/2010/main" val="361104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C749AD-F20E-4DE3-032C-444075146866}"/>
              </a:ext>
            </a:extLst>
          </p:cNvPr>
          <p:cNvSpPr>
            <a:spLocks noGrp="1"/>
          </p:cNvSpPr>
          <p:nvPr>
            <p:ph type="title"/>
          </p:nvPr>
        </p:nvSpPr>
        <p:spPr>
          <a:xfrm>
            <a:off x="838200" y="511880"/>
            <a:ext cx="8818418" cy="1325563"/>
          </a:xfrm>
        </p:spPr>
        <p:txBody>
          <a:bodyPr>
            <a:normAutofit/>
          </a:bodyPr>
          <a:lstStyle/>
          <a:p>
            <a:r>
              <a:rPr lang="en-ZA" sz="36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“Of all the commandments, which is the most important?”</a:t>
            </a:r>
            <a:endParaRPr lang="en-US" sz="3600">
              <a:solidFill>
                <a:schemeClr val="tx1">
                  <a:lumMod val="75000"/>
                  <a:lumOff val="25000"/>
                </a:schemeClr>
              </a:solidFill>
            </a:endParaRPr>
          </a:p>
        </p:txBody>
      </p:sp>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2190750"/>
            <a:ext cx="8818418" cy="3062464"/>
          </a:xfrm>
        </p:spPr>
        <p:txBody>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Quattrocento Sans" panose="020B0502050000020003" pitchFamily="34" charset="0"/>
                <a:cs typeface="Calibri" panose="020F0502020204030204" pitchFamily="34" charset="0"/>
              </a:rPr>
              <a: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most important one,” answered Jesus, “is this: ‘Hear, O Israel: The Lord our God, the Lord is one.</a:t>
            </a:r>
            <a:r>
              <a:rPr lang="en-ZA" sz="3200" baseline="300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Body)"/>
              </a:rPr>
              <a:t>Love</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the Lord your God with all your heart and with all your soul and with all your mind and with all your strength.’</a:t>
            </a:r>
            <a:r>
              <a:rPr lang="en-ZA" sz="3200" baseline="300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second is this: ‘Love your neighbour as yourself.’ There is no commandment greater than these.” Mark 12:28-31</a:t>
            </a:r>
            <a:endParaRPr lang="en-US" sz="320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indent="0">
              <a:buNone/>
            </a:pPr>
            <a:endParaRPr lang="en-US"/>
          </a:p>
        </p:txBody>
      </p:sp>
      <p:sp>
        <p:nvSpPr>
          <p:cNvPr id="12" name="Footer Placeholder 11">
            <a:extLst>
              <a:ext uri="{FF2B5EF4-FFF2-40B4-BE49-F238E27FC236}">
                <a16:creationId xmlns:a16="http://schemas.microsoft.com/office/drawing/2014/main" id="{6B939CB7-11B4-3C43-61E7-A81CE03F0D3F}"/>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3</a:t>
            </a:fld>
            <a:endParaRPr lang="en-US"/>
          </a:p>
        </p:txBody>
      </p:sp>
      <p:pic>
        <p:nvPicPr>
          <p:cNvPr id="14" name="Picture 13" descr="Background pattern&#10;&#10;Description automatically generated with medium confidence">
            <a:extLst>
              <a:ext uri="{FF2B5EF4-FFF2-40B4-BE49-F238E27FC236}">
                <a16:creationId xmlns:a16="http://schemas.microsoft.com/office/drawing/2014/main" id="{E585BA78-0CAD-5BF4-FE4E-16EC1962EF6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3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079264"/>
            <a:ext cx="9600623" cy="2852737"/>
          </a:xfrm>
        </p:spPr>
        <p:txBody>
          <a:bodyPr>
            <a:normAutofit/>
          </a:bodyPr>
          <a:lstStyle/>
          <a:p>
            <a:pPr algn="ctr"/>
            <a: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The first commandment is to</a:t>
            </a:r>
            <a:b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l</a:t>
            </a:r>
            <a:r>
              <a:rPr lang="en-ZA">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ove the </a:t>
            </a:r>
            <a:r>
              <a:rPr lang="en-ZA" cap="small">
                <a:solidFill>
                  <a:schemeClr val="accent5">
                    <a:lumMod val="50000"/>
                  </a:schemeClr>
                </a:solidFill>
                <a:effectLst/>
                <a:latin typeface="Sinthya" panose="02000500000000000000" pitchFamily="2" charset="0"/>
                <a:ea typeface="Calibri" panose="020F0502020204030204" pitchFamily="34" charset="0"/>
                <a:cs typeface="Calibri (Body)"/>
              </a:rPr>
              <a:t>Lord</a:t>
            </a:r>
            <a:endParaRPr lang="en-US" sz="16600">
              <a:solidFill>
                <a:schemeClr val="accent5">
                  <a:lumMod val="50000"/>
                </a:schemeClr>
              </a:solidFill>
              <a:latin typeface="Sinthya" panose="02000500000000000000" pitchFamily="2" charset="0"/>
            </a:endParaRPr>
          </a:p>
        </p:txBody>
      </p:sp>
      <p:sp>
        <p:nvSpPr>
          <p:cNvPr id="3" name="Text Placeholder 2">
            <a:extLst>
              <a:ext uri="{FF2B5EF4-FFF2-40B4-BE49-F238E27FC236}">
                <a16:creationId xmlns:a16="http://schemas.microsoft.com/office/drawing/2014/main" id="{D3A7E4CF-4A80-AAF2-6013-251E3FEAC1CE}"/>
              </a:ext>
            </a:extLst>
          </p:cNvPr>
          <p:cNvSpPr>
            <a:spLocks noGrp="1"/>
          </p:cNvSpPr>
          <p:nvPr>
            <p:ph type="body" idx="1"/>
          </p:nvPr>
        </p:nvSpPr>
        <p:spPr>
          <a:xfrm>
            <a:off x="381577" y="5205916"/>
            <a:ext cx="9600623" cy="1500187"/>
          </a:xfrm>
        </p:spPr>
        <p:txBody>
          <a:bodyPr>
            <a:normAutofit/>
          </a:bodyPr>
          <a:lstStyle/>
          <a:p>
            <a:pPr algn="ctr"/>
            <a:r>
              <a:rPr lang="en-ZA" sz="3200" b="1">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with all your heart, soul, mind, and strength</a:t>
            </a:r>
            <a:endParaRPr lang="en-US" sz="3200" b="1">
              <a:solidFill>
                <a:srgbClr val="C00000"/>
              </a:solidFill>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4</a:t>
            </a:fld>
            <a:endParaRPr lang="en-US"/>
          </a:p>
        </p:txBody>
      </p:sp>
      <p:pic>
        <p:nvPicPr>
          <p:cNvPr id="6" name="Picture 5" descr="Background pattern&#10;&#10;Description automatically generated with medium confidence">
            <a:extLst>
              <a:ext uri="{FF2B5EF4-FFF2-40B4-BE49-F238E27FC236}">
                <a16:creationId xmlns:a16="http://schemas.microsoft.com/office/drawing/2014/main" id="{079484DE-E6D9-9499-ADF0-706483C068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1318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 saw that whatever divides the affections, or takes away from the heart supreme love for God, or prevents unlimited confidence and entire trust in Him, assumes the character and takes the form of an idol…. There is allowed no separation of our affections from God. Nothing is to divide our supreme love for Him or our delight in Him. Your will, wishes, plans, desires, and pleasures must all be in subjection.”</a:t>
            </a:r>
            <a:r>
              <a:rPr lang="en-US"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a:t>
            </a:r>
          </a:p>
          <a:p>
            <a:pPr marL="0" marR="0" indent="0">
              <a:spcBef>
                <a:spcPts val="0"/>
              </a:spcBef>
              <a:spcAft>
                <a:spcPts val="0"/>
              </a:spcAft>
              <a:buNone/>
            </a:pPr>
            <a:r>
              <a:rPr lang="en-ZA" sz="2400">
                <a:solidFill>
                  <a:schemeClr val="tx1">
                    <a:lumMod val="75000"/>
                    <a:lumOff val="25000"/>
                  </a:schemeClr>
                </a:solidFill>
                <a:effectLst/>
                <a:latin typeface="Abadi MT Condensed Light" panose="020B0306030101010103" pitchFamily="34" charset="77"/>
                <a:ea typeface="Calibri" panose="020F0502020204030204" pitchFamily="34" charset="0"/>
              </a:rPr>
              <a:t>Ellen G. White, </a:t>
            </a:r>
            <a:r>
              <a:rPr lang="en-ZA" sz="2400" i="1">
                <a:solidFill>
                  <a:schemeClr val="tx1">
                    <a:lumMod val="75000"/>
                    <a:lumOff val="25000"/>
                  </a:schemeClr>
                </a:solidFill>
                <a:effectLst/>
                <a:latin typeface="Abadi MT Condensed Light" panose="020B0306030101010103" pitchFamily="34" charset="77"/>
                <a:ea typeface="Calibri" panose="020F0502020204030204" pitchFamily="34" charset="0"/>
              </a:rPr>
              <a:t>Lift Him Up</a:t>
            </a:r>
            <a:r>
              <a:rPr lang="en-ZA" sz="2400">
                <a:solidFill>
                  <a:schemeClr val="tx1">
                    <a:lumMod val="75000"/>
                    <a:lumOff val="25000"/>
                  </a:schemeClr>
                </a:solidFill>
                <a:effectLst/>
                <a:latin typeface="Abadi MT Condensed Light" panose="020B0306030101010103" pitchFamily="34" charset="77"/>
                <a:ea typeface="Calibri" panose="020F0502020204030204" pitchFamily="34" charset="0"/>
              </a:rPr>
              <a:t>, p. 142. </a:t>
            </a:r>
            <a:endParaRPr lang="en-US" sz="24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5</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heart</a:t>
            </a:r>
            <a:endParaRPr lang="en-US" b="1">
              <a:solidFill>
                <a:srgbClr val="C00000"/>
              </a:solidFill>
            </a:endParaRPr>
          </a:p>
        </p:txBody>
      </p:sp>
      <p:sp>
        <p:nvSpPr>
          <p:cNvPr id="5" name="Footer Placeholder 11">
            <a:extLst>
              <a:ext uri="{FF2B5EF4-FFF2-40B4-BE49-F238E27FC236}">
                <a16:creationId xmlns:a16="http://schemas.microsoft.com/office/drawing/2014/main" id="{D4792FF9-025E-71D3-03FA-629B7C68F656}"/>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6" name="Picture 5" descr="Background pattern&#10;&#10;Description automatically generated with medium confidence">
            <a:extLst>
              <a:ext uri="{FF2B5EF4-FFF2-40B4-BE49-F238E27FC236}">
                <a16:creationId xmlns:a16="http://schemas.microsoft.com/office/drawing/2014/main" id="{44DE5BEA-9573-9634-5B44-68AA95BA741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652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a:solidFill>
                  <a:srgbClr val="191919"/>
                </a:solidFill>
                <a:effectLst/>
                <a:latin typeface="Abadi MT Condensed Light" panose="020B0306030101010103" pitchFamily="34" charset="77"/>
                <a:ea typeface="Calibri" panose="020F0502020204030204" pitchFamily="34" charset="0"/>
                <a:cs typeface="Calibri" panose="020F0502020204030204" pitchFamily="34" charset="0"/>
              </a:rPr>
              <a:t>As the deer pants for streams of water, so my soul pants for you, my God. My soul thirsts for God, for the living God. When can I go and meet with God?” </a:t>
            </a:r>
            <a:r>
              <a:rPr lang="en-ZA" sz="320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Psalm 42:1, 2</a:t>
            </a:r>
            <a:r>
              <a:rPr lang="en-US" sz="3600">
                <a:effectLst/>
                <a:latin typeface="Abadi MT Condensed Light" panose="020B0306030101010103" pitchFamily="34" charset="77"/>
              </a:rPr>
              <a:t> </a:t>
            </a:r>
          </a:p>
          <a:p>
            <a:pPr marL="0" marR="0" indent="0">
              <a:spcBef>
                <a:spcPts val="0"/>
              </a:spcBef>
              <a:spcAft>
                <a:spcPts val="0"/>
              </a:spcAft>
              <a:buNone/>
            </a:pPr>
            <a:endParaRPr lang="en-US" sz="3600">
              <a:latin typeface="Abadi MT Condensed Light" panose="020B0306030101010103" pitchFamily="34" charset="77"/>
              <a:ea typeface="Calibri" panose="020F0502020204030204" pitchFamily="34" charset="0"/>
            </a:endParaRPr>
          </a:p>
          <a:p>
            <a:pPr marL="0" marR="0" indent="0">
              <a:spcBef>
                <a:spcPts val="0"/>
              </a:spcBef>
              <a:spcAft>
                <a:spcPts val="0"/>
              </a:spcAft>
              <a:buNone/>
            </a:pPr>
            <a:endParaRPr lang="en-US" sz="4800">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6</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soul</a:t>
            </a:r>
            <a:r>
              <a:rPr lang="en-ZA" b="1" cap="small">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a:p>
        </p:txBody>
      </p:sp>
      <p:sp>
        <p:nvSpPr>
          <p:cNvPr id="2" name="Footer Placeholder 11">
            <a:extLst>
              <a:ext uri="{FF2B5EF4-FFF2-40B4-BE49-F238E27FC236}">
                <a16:creationId xmlns:a16="http://schemas.microsoft.com/office/drawing/2014/main" id="{A852BC8B-2BC2-9CAA-B3FF-473E2DF8E5B8}"/>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F873FBBE-8ED7-D646-70D4-DFDF410B41A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51030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T</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hink about things that are true, noble, right, pure, lovely, good, virtuous, and praiseworthy (Philippians 4:8) </a:t>
            </a:r>
          </a:p>
          <a:p>
            <a:pPr marL="0" marR="0" indent="0">
              <a:spcBef>
                <a:spcPts val="0"/>
              </a:spcBef>
              <a:spcAft>
                <a:spcPts val="0"/>
              </a:spcAft>
              <a:buNone/>
            </a:pPr>
            <a:endPar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en-ZA" sz="320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B</a:t>
            </a: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 transformed by the renewing of our minds so that we can test the will of God (Romans 12:2). </a:t>
            </a:r>
            <a:endParaRPr lang="en-US" sz="72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7</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mind</a:t>
            </a:r>
            <a:endParaRPr lang="en-US" b="1">
              <a:solidFill>
                <a:srgbClr val="C00000"/>
              </a:solidFill>
            </a:endParaRPr>
          </a:p>
        </p:txBody>
      </p:sp>
      <p:sp>
        <p:nvSpPr>
          <p:cNvPr id="2" name="Footer Placeholder 11">
            <a:extLst>
              <a:ext uri="{FF2B5EF4-FFF2-40B4-BE49-F238E27FC236}">
                <a16:creationId xmlns:a16="http://schemas.microsoft.com/office/drawing/2014/main" id="{5E4E7D3F-8D29-8BCB-22DC-A594A35F4B9C}"/>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4D46CB0E-0DF8-E62E-623A-D7C45313B8F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3672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“With all our strength” means presenting our whole self, body and action, as a living and holy sacrifice to the God we love (Romans 12:1). </a:t>
            </a:r>
          </a:p>
          <a:p>
            <a:pPr marL="0" marR="0" indent="0">
              <a:spcBef>
                <a:spcPts val="0"/>
              </a:spcBef>
              <a:spcAft>
                <a:spcPts val="0"/>
              </a:spcAft>
              <a:buNone/>
            </a:pPr>
            <a:endPar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en-ZA" sz="320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If our inner motivation and desire is to love God, our actions (the strength of our body) will show it. </a:t>
            </a:r>
            <a:endParaRPr lang="en-US" sz="2390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8</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Love the </a:t>
            </a:r>
            <a:r>
              <a:rPr lang="en-ZA" cap="small">
                <a:solidFill>
                  <a:schemeClr val="accent5">
                    <a:lumMod val="50000"/>
                  </a:schemeClr>
                </a:solidFill>
                <a:latin typeface="Sinthya" panose="02000500000000000000" pitchFamily="2" charset="0"/>
                <a:ea typeface="Calibri" panose="020F0502020204030204" pitchFamily="34" charset="0"/>
                <a:cs typeface="Calibri (Body)"/>
              </a:rPr>
              <a:t>Lord </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with all your </a:t>
            </a:r>
            <a:r>
              <a:rPr lang="en-ZA" b="1" cap="small">
                <a:solidFill>
                  <a:srgbClr val="C00000"/>
                </a:solidFill>
                <a:latin typeface="Abadi MT Condensed Light" panose="020B0306030101010103" pitchFamily="34" charset="77"/>
                <a:ea typeface="Calibri" panose="020F0502020204030204" pitchFamily="34" charset="0"/>
                <a:cs typeface="Calibri (Body)"/>
              </a:rPr>
              <a:t>strength</a:t>
            </a:r>
            <a:r>
              <a:rPr lang="en-ZA" cap="small">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a:p>
        </p:txBody>
      </p:sp>
      <p:sp>
        <p:nvSpPr>
          <p:cNvPr id="2" name="Footer Placeholder 11">
            <a:extLst>
              <a:ext uri="{FF2B5EF4-FFF2-40B4-BE49-F238E27FC236}">
                <a16:creationId xmlns:a16="http://schemas.microsoft.com/office/drawing/2014/main" id="{771A4316-1D5D-ECF9-3838-D13435C59B3E}"/>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1A62FCFC-816D-C6B9-6123-A972CB5983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75314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141701"/>
            <a:ext cx="8741641" cy="2852737"/>
          </a:xfrm>
        </p:spPr>
        <p:txBody>
          <a:bodyPr>
            <a:normAutofit/>
          </a:bodyPr>
          <a:lstStyle/>
          <a:p>
            <a:r>
              <a:rPr lang="en-ZA" sz="440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The </a:t>
            </a:r>
            <a:r>
              <a:rPr lang="en-ZA">
                <a:solidFill>
                  <a:srgbClr val="C00000"/>
                </a:solidFill>
                <a:effectLst/>
                <a:latin typeface="Sinthya" panose="02000500000000000000" pitchFamily="2" charset="0"/>
                <a:ea typeface="Calibri" panose="020F0502020204030204" pitchFamily="34" charset="0"/>
                <a:cs typeface="Calibri" panose="020F0502020204030204" pitchFamily="34" charset="0"/>
              </a:rPr>
              <a:t>love</a:t>
            </a:r>
            <a:r>
              <a:rPr lang="en-ZA" sz="440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 we have for God will be seen in our relationship with Him. </a:t>
            </a:r>
            <a:endParaRPr lang="en-US" sz="4400">
              <a:solidFill>
                <a:schemeClr val="tx1">
                  <a:lumMod val="75000"/>
                  <a:lumOff val="25000"/>
                </a:schemeClr>
              </a:solidFill>
              <a:latin typeface="Abadi MT Condensed Light" panose="020B0306030101010103" pitchFamily="34" charset="77"/>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9</a:t>
            </a:fld>
            <a:endParaRPr lang="en-US"/>
          </a:p>
        </p:txBody>
      </p:sp>
      <p:sp>
        <p:nvSpPr>
          <p:cNvPr id="8" name="Footer Placeholder 11">
            <a:extLst>
              <a:ext uri="{FF2B5EF4-FFF2-40B4-BE49-F238E27FC236}">
                <a16:creationId xmlns:a16="http://schemas.microsoft.com/office/drawing/2014/main" id="{B05DBF3A-8ED3-4CF6-D9EF-E91511A8153D}"/>
              </a:ext>
            </a:extLst>
          </p:cNvPr>
          <p:cNvSpPr>
            <a:spLocks noGrp="1"/>
          </p:cNvSpPr>
          <p:nvPr>
            <p:ph type="ftr" sz="quarter" idx="11"/>
          </p:nvPr>
        </p:nvSpPr>
        <p:spPr>
          <a:xfrm>
            <a:off x="527050" y="6325684"/>
            <a:ext cx="4114800" cy="365125"/>
          </a:xfrm>
        </p:spPr>
        <p:txBody>
          <a:bodyPr/>
          <a:lstStyle/>
          <a:p>
            <a:pPr algn="l"/>
            <a:r>
              <a:rPr lang="en-US">
                <a:solidFill>
                  <a:schemeClr val="bg1">
                    <a:lumMod val="85000"/>
                  </a:schemeClr>
                </a:solidFill>
              </a:rPr>
              <a:t>Women's Ministries Emphasis Day | June 10, 2023</a:t>
            </a:r>
          </a:p>
        </p:txBody>
      </p:sp>
      <p:pic>
        <p:nvPicPr>
          <p:cNvPr id="9" name="Picture 8" descr="Background pattern&#10;&#10;Description automatically generated with medium confidence">
            <a:extLst>
              <a:ext uri="{FF2B5EF4-FFF2-40B4-BE49-F238E27FC236}">
                <a16:creationId xmlns:a16="http://schemas.microsoft.com/office/drawing/2014/main" id="{7971E41D-6156-1E1B-F06E-87D0616BA6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13446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TotalTime>
  <Words>8613</Words>
  <Application>Microsoft Office PowerPoint</Application>
  <PresentationFormat>Widescreen</PresentationFormat>
  <Paragraphs>379</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Abadi MT Condensed Light</vt:lpstr>
      <vt:lpstr>Apple Symbols</vt:lpstr>
      <vt:lpstr>Arial</vt:lpstr>
      <vt:lpstr>Avenir Next</vt:lpstr>
      <vt:lpstr>Calibri</vt:lpstr>
      <vt:lpstr>Calibri Light</vt:lpstr>
      <vt:lpstr>Cochocib Script Latin Pro</vt:lpstr>
      <vt:lpstr>Courier New</vt:lpstr>
      <vt:lpstr>Sinthya</vt:lpstr>
      <vt:lpstr>Symbol</vt:lpstr>
      <vt:lpstr>Times New Roman</vt:lpstr>
      <vt:lpstr>Office Theme</vt:lpstr>
      <vt:lpstr>PowerPoint Presentation</vt:lpstr>
      <vt:lpstr>  Spiritual Maturity</vt:lpstr>
      <vt:lpstr>“Of all the commandments, which is the most important?”</vt:lpstr>
      <vt:lpstr>The first commandment is to   love the Lord</vt:lpstr>
      <vt:lpstr>PowerPoint Presentation</vt:lpstr>
      <vt:lpstr>PowerPoint Presentation</vt:lpstr>
      <vt:lpstr>PowerPoint Presentation</vt:lpstr>
      <vt:lpstr>PowerPoint Presentation</vt:lpstr>
      <vt:lpstr>The love we have for God will be seen in our relationship with Him. </vt:lpstr>
      <vt:lpstr>The second commandment is to   love your neighbor as yourself</vt:lpstr>
      <vt:lpstr>Five Elements Needed to Love Yourself</vt:lpstr>
      <vt:lpstr>1. Love yourself</vt:lpstr>
      <vt:lpstr>2. Recognize your false self.</vt:lpstr>
      <vt:lpstr>3. Get rid of your false self.</vt:lpstr>
      <vt:lpstr>4. Live your true self.</vt:lpstr>
      <vt:lpstr>5. Live emotionally healthy.</vt:lpstr>
      <vt:lpstr>Live Emotionally Healthy</vt:lpstr>
      <vt:lpstr>Love  your neighbor</vt:lpstr>
      <vt:lpstr>Tips for showing unconditional love and respect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 Nilde</dc:creator>
  <cp:lastModifiedBy>Leena Soloman</cp:lastModifiedBy>
  <cp:revision>4</cp:revision>
  <dcterms:created xsi:type="dcterms:W3CDTF">2023-03-01T09:17:48Z</dcterms:created>
  <dcterms:modified xsi:type="dcterms:W3CDTF">2023-03-02T22:24:52Z</dcterms:modified>
</cp:coreProperties>
</file>